
<file path=[Content_Types].xml><?xml version="1.0" encoding="utf-8"?>
<Types xmlns="http://schemas.openxmlformats.org/package/2006/content-types">
  <Default Extension="xml" ContentType="application/xml"/>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64" r:id="rId2"/>
    <p:sldId id="266" r:id="rId3"/>
    <p:sldId id="267" r:id="rId4"/>
    <p:sldId id="268" r:id="rId5"/>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128"/>
        <a:cs typeface="+mn-cs"/>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128"/>
        <a:cs typeface="+mn-cs"/>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128"/>
        <a:cs typeface="+mn-cs"/>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128"/>
        <a:cs typeface="+mn-cs"/>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128"/>
        <a:cs typeface="+mn-cs"/>
      </a:defRPr>
    </a:lvl5pPr>
    <a:lvl6pPr marL="2286000" algn="l" defTabSz="914400" rtl="0" eaLnBrk="1" latinLnBrk="0" hangingPunct="1">
      <a:defRPr sz="8600" kern="1200">
        <a:solidFill>
          <a:schemeClr val="tx1"/>
        </a:solidFill>
        <a:latin typeface="Arial" charset="0"/>
        <a:ea typeface="ＭＳ Ｐゴシック" charset="-128"/>
        <a:cs typeface="+mn-cs"/>
      </a:defRPr>
    </a:lvl6pPr>
    <a:lvl7pPr marL="2743200" algn="l" defTabSz="914400" rtl="0" eaLnBrk="1" latinLnBrk="0" hangingPunct="1">
      <a:defRPr sz="8600" kern="1200">
        <a:solidFill>
          <a:schemeClr val="tx1"/>
        </a:solidFill>
        <a:latin typeface="Arial" charset="0"/>
        <a:ea typeface="ＭＳ Ｐゴシック" charset="-128"/>
        <a:cs typeface="+mn-cs"/>
      </a:defRPr>
    </a:lvl7pPr>
    <a:lvl8pPr marL="3200400" algn="l" defTabSz="914400" rtl="0" eaLnBrk="1" latinLnBrk="0" hangingPunct="1">
      <a:defRPr sz="8600" kern="1200">
        <a:solidFill>
          <a:schemeClr val="tx1"/>
        </a:solidFill>
        <a:latin typeface="Arial" charset="0"/>
        <a:ea typeface="ＭＳ Ｐゴシック" charset="-128"/>
        <a:cs typeface="+mn-cs"/>
      </a:defRPr>
    </a:lvl8pPr>
    <a:lvl9pPr marL="3657600" algn="l" defTabSz="914400" rtl="0" eaLnBrk="1" latinLnBrk="0" hangingPunct="1">
      <a:defRPr sz="86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E6225"/>
    <a:srgbClr val="D74520"/>
    <a:srgbClr val="5771A1"/>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84"/>
    <p:restoredTop sz="95982" autoAdjust="0"/>
  </p:normalViewPr>
  <p:slideViewPr>
    <p:cSldViewPr snapToObjects="1">
      <p:cViewPr>
        <p:scale>
          <a:sx n="55" d="100"/>
          <a:sy n="55" d="100"/>
        </p:scale>
        <p:origin x="-2352" y="144"/>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_rels/data1.xml.rels><?xml version="1.0" encoding="UTF-8" standalone="yes"?>
<Relationships xmlns="http://schemas.openxmlformats.org/package/2006/relationships"><Relationship Id="rId1" Type="http://schemas.openxmlformats.org/officeDocument/2006/relationships/image" Target="../media/image27.png"/></Relationships>
</file>

<file path=ppt/diagrams/_rels/data5.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5.xml.rels><?xml version="1.0" encoding="UTF-8" standalone="yes"?>
<Relationships xmlns="http://schemas.openxmlformats.org/package/2006/relationships"><Relationship Id="rId1" Type="http://schemas.openxmlformats.org/officeDocument/2006/relationships/image" Target="../media/image2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The</a:t>
          </a:r>
          <a:r>
            <a:rPr lang="en-US" baseline="0" dirty="0" smtClean="0">
              <a:solidFill>
                <a:schemeClr val="tx1"/>
              </a:solidFill>
            </a:rPr>
            <a:t> </a:t>
          </a:r>
          <a:r>
            <a:rPr lang="en-US" dirty="0" smtClean="0">
              <a:solidFill>
                <a:schemeClr val="tx1"/>
              </a:solidFill>
            </a:rPr>
            <a:t>‘aging’ process of BC.</a:t>
          </a:r>
          <a:endParaRPr lang="en-US"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DE0F6831-5A74-E54E-BAE0-4F595B292C79}" type="presOf" srcId="{AF69DDF8-35D4-7847-BD7A-457647B7A021}" destId="{C9DCDBE7-1C21-9B4F-B34B-FC33DB46535B}" srcOrd="0" destOrd="1" presId="urn:microsoft.com/office/officeart/2005/8/layout/hProcess10"/>
    <dgm:cxn modelId="{AEF7DFE4-88E6-EB4C-93C5-A4EDED412CD5}" type="presOf" srcId="{5D1C3D15-C343-AA4A-A588-279CEBDF9117}" destId="{C9DCDBE7-1C21-9B4F-B34B-FC33DB46535B}" srcOrd="0" destOrd="2"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D1B80725-6BC4-5C45-99BF-A7E97ED64BF0}" type="presOf" srcId="{6E3F7D5D-22C1-E44F-9B05-2A6080C599AA}" destId="{FCE6E1BC-9013-5341-AC41-7E752CC82518}" srcOrd="0" destOrd="0" presId="urn:microsoft.com/office/officeart/2005/8/layout/hProcess10"/>
    <dgm:cxn modelId="{3AFBBD75-280E-0A4D-9901-3C0DB1544F60}" srcId="{6E3F7D5D-22C1-E44F-9B05-2A6080C599AA}" destId="{24D72CA3-8DE3-1A4D-B850-3BF831E024D3}" srcOrd="0" destOrd="0" parTransId="{70545E7D-AA97-5F48-905B-0F8CDFF3134D}" sibTransId="{17F809DD-4CCC-7D45-9AE9-C90C7E91DE65}"/>
    <dgm:cxn modelId="{5B65A640-42A5-414D-A29A-277058F06193}" type="presOf" srcId="{24D72CA3-8DE3-1A4D-B850-3BF831E024D3}" destId="{C9DCDBE7-1C21-9B4F-B34B-FC33DB46535B}" srcOrd="0" destOrd="0" presId="urn:microsoft.com/office/officeart/2005/8/layout/hProcess10"/>
    <dgm:cxn modelId="{6DD2BF79-11B3-E948-8EBA-FB686FCF4BBD}" type="presParOf" srcId="{FCE6E1BC-9013-5341-AC41-7E752CC82518}" destId="{904EB0D8-D871-D14B-BAA1-A06E093C8B06}" srcOrd="0" destOrd="0" presId="urn:microsoft.com/office/officeart/2005/8/layout/hProcess10"/>
    <dgm:cxn modelId="{16C6E339-1AB0-514D-9FF8-CEAAC102AE38}" type="presParOf" srcId="{904EB0D8-D871-D14B-BAA1-A06E093C8B06}" destId="{0FA89BF1-EE9D-4F46-9020-1C472AA78361}" srcOrd="0" destOrd="0" presId="urn:microsoft.com/office/officeart/2005/8/layout/hProcess10"/>
    <dgm:cxn modelId="{8204DCCE-4399-6D49-9C91-6463FB90B1DA}"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4000" dirty="0" smtClean="0">
              <a:solidFill>
                <a:schemeClr val="tx1"/>
              </a:solidFill>
            </a:rPr>
            <a:t>BC Climate Effect.</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dgm:spPr/>
      <dgm:t>
        <a:bodyPr/>
        <a:lstStyle/>
        <a:p>
          <a:r>
            <a:rPr lang="en-US" dirty="0" smtClean="0"/>
            <a:t>BC strongly absorbs visible light, ranked as the 2</a:t>
          </a:r>
          <a:r>
            <a:rPr lang="en-US" baseline="30000" dirty="0" smtClean="0"/>
            <a:t>nd</a:t>
          </a:r>
          <a:r>
            <a:rPr lang="en-US" dirty="0" smtClean="0"/>
            <a:t> largest anthropogenic warming agent (1.1 W/m</a:t>
          </a:r>
          <a:r>
            <a:rPr lang="en-US" baseline="30000" dirty="0" smtClean="0"/>
            <a:t>2</a:t>
          </a:r>
          <a:r>
            <a:rPr lang="en-US" dirty="0" smtClean="0"/>
            <a:t>) after CO</a:t>
          </a:r>
          <a:r>
            <a:rPr lang="en-US" baseline="-25000" dirty="0" smtClean="0"/>
            <a:t>2</a:t>
          </a:r>
          <a:r>
            <a:rPr lang="en-US" baseline="30000" dirty="0" smtClean="0"/>
            <a:t> </a:t>
          </a:r>
          <a:r>
            <a:rPr lang="en-US" dirty="0" smtClean="0"/>
            <a:t>(1.6 W/m</a:t>
          </a:r>
          <a:r>
            <a:rPr lang="en-US" baseline="30000" dirty="0" smtClean="0"/>
            <a:t>2</a:t>
          </a:r>
          <a:r>
            <a:rPr lang="en-US" baseline="0" dirty="0" smtClean="0"/>
            <a:t>).</a:t>
          </a:r>
          <a:endParaRPr lang="en-US"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dgm:spPr/>
      <dgm:t>
        <a:bodyPr/>
        <a:lstStyle/>
        <a:p>
          <a:r>
            <a:rPr lang="en-US" b="1" dirty="0" smtClean="0"/>
            <a:t>Large uncertainties </a:t>
          </a:r>
          <a:r>
            <a:rPr lang="en-US" dirty="0" smtClean="0"/>
            <a:t>(0.17 to 2.1 W/m</a:t>
          </a:r>
          <a:r>
            <a:rPr lang="en-US" baseline="30000" dirty="0" smtClean="0"/>
            <a:t>2</a:t>
          </a:r>
          <a:r>
            <a:rPr lang="en-US" dirty="0" smtClean="0"/>
            <a:t>) exists</a:t>
          </a:r>
          <a:r>
            <a:rPr lang="en-US" baseline="0" dirty="0" smtClean="0"/>
            <a:t> </a:t>
          </a:r>
          <a:r>
            <a:rPr lang="en-US" dirty="0" smtClean="0"/>
            <a:t>in climate models.</a:t>
          </a:r>
          <a:endParaRPr lang="en-US"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dgm:spPr/>
      <dgm:t>
        <a:bodyPr/>
        <a:lstStyle/>
        <a:p>
          <a:r>
            <a:rPr lang="en-US" dirty="0" smtClean="0"/>
            <a:t>Failure to capture aging is one </a:t>
          </a:r>
          <a:r>
            <a:rPr lang="en-US" b="1" dirty="0" smtClean="0"/>
            <a:t>key contribution </a:t>
          </a:r>
          <a:r>
            <a:rPr lang="en-US" dirty="0" smtClean="0"/>
            <a:t>to the uncertainties of BC burden and climate effect.</a:t>
          </a:r>
          <a:endParaRPr lang="en-US"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05210"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98993">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503937">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500703">
        <dgm:presLayoutVars>
          <dgm:bulletEnabled val="1"/>
        </dgm:presLayoutVars>
      </dgm:prSet>
      <dgm:spPr/>
      <dgm:t>
        <a:bodyPr/>
        <a:lstStyle/>
        <a:p>
          <a:endParaRPr lang="en-US"/>
        </a:p>
      </dgm:t>
    </dgm:pt>
  </dgm:ptLst>
  <dgm:cxnLst>
    <dgm:cxn modelId="{589F3400-B667-2A41-9DDE-88D75CA0BE77}" type="presOf" srcId="{A0263D00-934A-E543-9E38-D083CA80995E}" destId="{3337362B-83CC-6F48-B5BC-39063F693754}" srcOrd="1" destOrd="0" presId="urn:microsoft.com/office/officeart/2005/8/layout/hierarchy3"/>
    <dgm:cxn modelId="{E55045E7-690F-224B-AFA6-3F8363107E05}" type="presOf" srcId="{A0263D00-934A-E543-9E38-D083CA80995E}" destId="{587175CC-D5FA-2045-BCB0-E9F19AAAB2FE}" srcOrd="0" destOrd="0" presId="urn:microsoft.com/office/officeart/2005/8/layout/hierarchy3"/>
    <dgm:cxn modelId="{501364D0-6C0F-8744-8DDE-941C6DD1B5A4}" type="presOf" srcId="{E4EF5358-0D3A-2F47-B10B-4C75BA066055}" destId="{72040C19-05FB-FD4B-A333-542FAAC62A96}"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D9C06C50-67E3-B44E-AFB8-E7286EB9097A}" type="presOf" srcId="{CDB5D2CA-B787-6649-A7B3-2DD9E2C94C41}" destId="{FEE9BDF1-02CA-D644-9049-B0014EE793A1}" srcOrd="0" destOrd="0" presId="urn:microsoft.com/office/officeart/2005/8/layout/hierarchy3"/>
    <dgm:cxn modelId="{C9D8B2DB-5EE1-6A47-9646-0CD3641A357E}" type="presOf" srcId="{9299CB15-2860-404F-9DE5-1D5142F57BE1}" destId="{2E8BE501-7011-9146-BF75-545C619BD038}"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7C3CE64E-0C1F-5345-84D2-3D3E451CE63F}" type="presOf" srcId="{79AEF289-E912-7642-B16B-C12005DD4C4B}" destId="{3ED6D0A7-999E-6947-9529-FF328DAE2CEA}" srcOrd="0" destOrd="0" presId="urn:microsoft.com/office/officeart/2005/8/layout/hierarchy3"/>
    <dgm:cxn modelId="{79987398-CF4C-9A4E-84EC-1DC1610B5F61}" type="presOf" srcId="{99F3CAB7-21B0-7F4F-9F31-B484156E65DC}" destId="{FA5FA4DB-F75A-D04D-BBF7-9A90BC0D128C}" srcOrd="0" destOrd="0" presId="urn:microsoft.com/office/officeart/2005/8/layout/hierarchy3"/>
    <dgm:cxn modelId="{E71249F0-A930-FC44-AD18-4F393703E3B6}" type="presOf" srcId="{9225A0EB-2A55-044E-A1C9-E41DF2469804}" destId="{D51B9742-DAE1-6445-BA08-7B736A0DDF52}" srcOrd="0" destOrd="0" presId="urn:microsoft.com/office/officeart/2005/8/layout/hierarchy3"/>
    <dgm:cxn modelId="{D87C12EA-BE84-0E4E-AE44-9CD501ED4E36}" type="presOf" srcId="{748BBCF8-65EE-2E49-BF9C-2061F6BA481B}" destId="{DD56AEF5-5ACC-5C47-B7D1-124ABCABA067}" srcOrd="0" destOrd="0" presId="urn:microsoft.com/office/officeart/2005/8/layout/hierarchy3"/>
    <dgm:cxn modelId="{91EBDE93-F1CD-714F-BF14-9F90B310529A}" type="presParOf" srcId="{FEE9BDF1-02CA-D644-9049-B0014EE793A1}" destId="{CD121664-B87B-D647-A9B4-4683914D4F34}" srcOrd="0" destOrd="0" presId="urn:microsoft.com/office/officeart/2005/8/layout/hierarchy3"/>
    <dgm:cxn modelId="{35C2E16E-AB05-4141-87CF-0B697DF7BC2C}" type="presParOf" srcId="{CD121664-B87B-D647-A9B4-4683914D4F34}" destId="{281F30CA-C655-4948-B85C-F4BDCA785128}" srcOrd="0" destOrd="0" presId="urn:microsoft.com/office/officeart/2005/8/layout/hierarchy3"/>
    <dgm:cxn modelId="{DEEBFA22-3763-3746-BCD3-321A0205AE52}" type="presParOf" srcId="{281F30CA-C655-4948-B85C-F4BDCA785128}" destId="{587175CC-D5FA-2045-BCB0-E9F19AAAB2FE}" srcOrd="0" destOrd="0" presId="urn:microsoft.com/office/officeart/2005/8/layout/hierarchy3"/>
    <dgm:cxn modelId="{D43B7D83-AA9D-964D-ABB8-7C79F4C05E36}" type="presParOf" srcId="{281F30CA-C655-4948-B85C-F4BDCA785128}" destId="{3337362B-83CC-6F48-B5BC-39063F693754}" srcOrd="1" destOrd="0" presId="urn:microsoft.com/office/officeart/2005/8/layout/hierarchy3"/>
    <dgm:cxn modelId="{EFD45C46-AC03-084A-8A7A-8B00E4FA7C8D}" type="presParOf" srcId="{CD121664-B87B-D647-A9B4-4683914D4F34}" destId="{4DB26591-3BBA-2F4E-984E-D6F5F411DF6D}" srcOrd="1" destOrd="0" presId="urn:microsoft.com/office/officeart/2005/8/layout/hierarchy3"/>
    <dgm:cxn modelId="{D78A95A3-7781-694B-821E-DE6AA6538384}" type="presParOf" srcId="{4DB26591-3BBA-2F4E-984E-D6F5F411DF6D}" destId="{DD56AEF5-5ACC-5C47-B7D1-124ABCABA067}" srcOrd="0" destOrd="0" presId="urn:microsoft.com/office/officeart/2005/8/layout/hierarchy3"/>
    <dgm:cxn modelId="{5391DEE0-2AC2-A04D-9311-C5EE7419919C}" type="presParOf" srcId="{4DB26591-3BBA-2F4E-984E-D6F5F411DF6D}" destId="{2E8BE501-7011-9146-BF75-545C619BD038}" srcOrd="1" destOrd="0" presId="urn:microsoft.com/office/officeart/2005/8/layout/hierarchy3"/>
    <dgm:cxn modelId="{DF78D99C-DCEF-3245-BCCA-226D4F1647C2}" type="presParOf" srcId="{4DB26591-3BBA-2F4E-984E-D6F5F411DF6D}" destId="{FA5FA4DB-F75A-D04D-BBF7-9A90BC0D128C}" srcOrd="2" destOrd="0" presId="urn:microsoft.com/office/officeart/2005/8/layout/hierarchy3"/>
    <dgm:cxn modelId="{BF3B8D52-3225-EA45-8736-C1F26A4681D8}" type="presParOf" srcId="{4DB26591-3BBA-2F4E-984E-D6F5F411DF6D}" destId="{D51B9742-DAE1-6445-BA08-7B736A0DDF52}" srcOrd="3" destOrd="0" presId="urn:microsoft.com/office/officeart/2005/8/layout/hierarchy3"/>
    <dgm:cxn modelId="{A2252950-6785-5347-A426-08804E353472}" type="presParOf" srcId="{4DB26591-3BBA-2F4E-984E-D6F5F411DF6D}" destId="{72040C19-05FB-FD4B-A333-542FAAC62A96}" srcOrd="4" destOrd="0" presId="urn:microsoft.com/office/officeart/2005/8/layout/hierarchy3"/>
    <dgm:cxn modelId="{9B4E5B2B-3784-D341-BB69-EB76F64C63CA}"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3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1F5789B-4117-734D-B4D7-58F29C60EE27}"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31D499B2-67C4-CA41-876A-1E1EA101D089}">
      <dgm:prSet phldrT="[Text]" custT="1"/>
      <dgm:spPr>
        <a:solidFill>
          <a:schemeClr val="accent6">
            <a:lumMod val="60000"/>
            <a:lumOff val="40000"/>
            <a:alpha val="90000"/>
          </a:schemeClr>
        </a:solidFill>
      </dgm:spPr>
      <dgm:t>
        <a:bodyPr/>
        <a:lstStyle/>
        <a:p>
          <a:r>
            <a:rPr lang="en-US" sz="4000" dirty="0" smtClean="0">
              <a:solidFill>
                <a:schemeClr val="tx1"/>
              </a:solidFill>
            </a:rPr>
            <a:t>BC Aging in Climate Models</a:t>
          </a:r>
          <a:endParaRPr lang="en-US" sz="4000" dirty="0">
            <a:solidFill>
              <a:schemeClr val="tx1"/>
            </a:solidFill>
          </a:endParaRPr>
        </a:p>
      </dgm:t>
    </dgm:pt>
    <dgm:pt modelId="{4BF1ED3A-B7D4-0D4A-B58C-0D255F72FA82}" type="parTrans" cxnId="{512511B9-B052-6346-879B-7D55BF8B9A37}">
      <dgm:prSet/>
      <dgm:spPr/>
      <dgm:t>
        <a:bodyPr/>
        <a:lstStyle/>
        <a:p>
          <a:endParaRPr lang="en-US"/>
        </a:p>
      </dgm:t>
    </dgm:pt>
    <dgm:pt modelId="{2F8A8D89-2759-8F4D-B2FA-215A057C81A0}" type="sibTrans" cxnId="{512511B9-B052-6346-879B-7D55BF8B9A37}">
      <dgm:prSet/>
      <dgm:spPr/>
      <dgm:t>
        <a:bodyPr/>
        <a:lstStyle/>
        <a:p>
          <a:endParaRPr lang="en-US"/>
        </a:p>
      </dgm:t>
    </dgm:pt>
    <dgm:pt modelId="{36D8CFEE-D0DA-AC4B-B960-2A647E9AEDAC}">
      <dgm:prSet phldrT="[Text]" custT="1"/>
      <dgm:spPr/>
      <dgm:t>
        <a:bodyPr/>
        <a:lstStyle/>
        <a:p>
          <a:r>
            <a:rPr lang="en-US" sz="2200" dirty="0" smtClean="0"/>
            <a:t>BC particles are usually characterized with an </a:t>
          </a:r>
          <a:r>
            <a:rPr lang="en-US" sz="2200" b="1" dirty="0" smtClean="0"/>
            <a:t>arbitrary aging timescale </a:t>
          </a:r>
          <a:r>
            <a:rPr lang="en-US" sz="2200" dirty="0" smtClean="0"/>
            <a:t>(1-2 days) or with </a:t>
          </a:r>
          <a:r>
            <a:rPr lang="en-US" sz="2200" b="1" dirty="0" smtClean="0"/>
            <a:t>mechanistic transfer rates</a:t>
          </a:r>
          <a:r>
            <a:rPr lang="en-US" sz="2200" dirty="0" smtClean="0"/>
            <a:t>.</a:t>
          </a:r>
          <a:endParaRPr lang="en-US" sz="2200" dirty="0"/>
        </a:p>
      </dgm:t>
    </dgm:pt>
    <dgm:pt modelId="{F185D932-2ADF-4942-9C88-1DD1F462C123}" type="parTrans" cxnId="{F70C26E2-4432-7F4A-A48E-4928C8B5B913}">
      <dgm:prSet/>
      <dgm:spPr/>
      <dgm:t>
        <a:bodyPr/>
        <a:lstStyle/>
        <a:p>
          <a:endParaRPr lang="en-US"/>
        </a:p>
      </dgm:t>
    </dgm:pt>
    <dgm:pt modelId="{CB67C6C0-6F7F-6747-9E9B-9C03DFD5AC4A}" type="sibTrans" cxnId="{F70C26E2-4432-7F4A-A48E-4928C8B5B913}">
      <dgm:prSet/>
      <dgm:spPr/>
      <dgm:t>
        <a:bodyPr/>
        <a:lstStyle/>
        <a:p>
          <a:endParaRPr lang="en-US"/>
        </a:p>
      </dgm:t>
    </dgm:pt>
    <dgm:pt modelId="{A2247E97-64FE-7147-9683-46F042D56E5A}">
      <dgm:prSet phldrT="[Text]" custT="1"/>
      <dgm:spPr/>
      <dgm:t>
        <a:bodyPr/>
        <a:lstStyle/>
        <a:p>
          <a:r>
            <a:rPr lang="en-US" sz="2200" dirty="0" smtClean="0"/>
            <a:t>Aging rates are very </a:t>
          </a:r>
          <a:r>
            <a:rPr lang="en-US" sz="2200" b="1" dirty="0" smtClean="0"/>
            <a:t>sensitive</a:t>
          </a:r>
          <a:r>
            <a:rPr lang="en-US" sz="2200" dirty="0" smtClean="0"/>
            <a:t> to the choices of assumed parameters.</a:t>
          </a:r>
          <a:endParaRPr lang="en-US" sz="2200" dirty="0"/>
        </a:p>
      </dgm:t>
    </dgm:pt>
    <dgm:pt modelId="{2FB1FEA0-35E1-9A4F-9C4D-944010BC886D}" type="parTrans" cxnId="{B2032AFC-86D0-8B4F-BB8B-5E851644C3C8}">
      <dgm:prSet/>
      <dgm:spPr/>
      <dgm:t>
        <a:bodyPr/>
        <a:lstStyle/>
        <a:p>
          <a:endParaRPr lang="en-US"/>
        </a:p>
      </dgm:t>
    </dgm:pt>
    <dgm:pt modelId="{8F7898EA-1EE0-1E4B-A3C0-AFECA750B910}" type="sibTrans" cxnId="{B2032AFC-86D0-8B4F-BB8B-5E851644C3C8}">
      <dgm:prSet/>
      <dgm:spPr/>
      <dgm:t>
        <a:bodyPr/>
        <a:lstStyle/>
        <a:p>
          <a:endParaRPr lang="en-US"/>
        </a:p>
      </dgm:t>
    </dgm:pt>
    <dgm:pt modelId="{2FF3889E-ECBA-F843-92CE-C96F921FADD3}" type="pres">
      <dgm:prSet presAssocID="{71F5789B-4117-734D-B4D7-58F29C60EE27}" presName="diagram" presStyleCnt="0">
        <dgm:presLayoutVars>
          <dgm:chPref val="1"/>
          <dgm:dir/>
          <dgm:animOne val="branch"/>
          <dgm:animLvl val="lvl"/>
          <dgm:resizeHandles/>
        </dgm:presLayoutVars>
      </dgm:prSet>
      <dgm:spPr/>
      <dgm:t>
        <a:bodyPr/>
        <a:lstStyle/>
        <a:p>
          <a:endParaRPr lang="en-US"/>
        </a:p>
      </dgm:t>
    </dgm:pt>
    <dgm:pt modelId="{A8D8CC51-4D7B-C649-940C-DA85A99B7ED4}" type="pres">
      <dgm:prSet presAssocID="{31D499B2-67C4-CA41-876A-1E1EA101D089}" presName="root" presStyleCnt="0"/>
      <dgm:spPr/>
    </dgm:pt>
    <dgm:pt modelId="{ACA06B7F-E159-5C40-898C-B3FC2C8381F4}" type="pres">
      <dgm:prSet presAssocID="{31D499B2-67C4-CA41-876A-1E1EA101D089}" presName="rootComposite" presStyleCnt="0"/>
      <dgm:spPr/>
    </dgm:pt>
    <dgm:pt modelId="{CC818EE1-1D93-D64A-9633-A8909107FA01}" type="pres">
      <dgm:prSet presAssocID="{31D499B2-67C4-CA41-876A-1E1EA101D089}" presName="rootText" presStyleLbl="node1" presStyleIdx="0" presStyleCnt="1" custScaleX="305216" custScaleY="66604"/>
      <dgm:spPr/>
      <dgm:t>
        <a:bodyPr/>
        <a:lstStyle/>
        <a:p>
          <a:endParaRPr lang="en-US"/>
        </a:p>
      </dgm:t>
    </dgm:pt>
    <dgm:pt modelId="{DC0BE334-1BA9-4C49-8D67-084E75A2DC33}" type="pres">
      <dgm:prSet presAssocID="{31D499B2-67C4-CA41-876A-1E1EA101D089}" presName="rootConnector" presStyleLbl="node1" presStyleIdx="0" presStyleCnt="1"/>
      <dgm:spPr/>
      <dgm:t>
        <a:bodyPr/>
        <a:lstStyle/>
        <a:p>
          <a:endParaRPr lang="en-US"/>
        </a:p>
      </dgm:t>
    </dgm:pt>
    <dgm:pt modelId="{D62D09EE-61D6-D046-A867-64BD3CEAB9A6}" type="pres">
      <dgm:prSet presAssocID="{31D499B2-67C4-CA41-876A-1E1EA101D089}" presName="childShape" presStyleCnt="0"/>
      <dgm:spPr/>
    </dgm:pt>
    <dgm:pt modelId="{1EC6962B-8A8B-0143-9E17-8A3FB2851E81}" type="pres">
      <dgm:prSet presAssocID="{F185D932-2ADF-4942-9C88-1DD1F462C123}" presName="Name13" presStyleLbl="parChTrans1D2" presStyleIdx="0" presStyleCnt="2"/>
      <dgm:spPr/>
      <dgm:t>
        <a:bodyPr/>
        <a:lstStyle/>
        <a:p>
          <a:endParaRPr lang="en-US"/>
        </a:p>
      </dgm:t>
    </dgm:pt>
    <dgm:pt modelId="{F51C2490-9E43-6941-A6F6-1BE6FFE46D8F}" type="pres">
      <dgm:prSet presAssocID="{36D8CFEE-D0DA-AC4B-B960-2A647E9AEDAC}" presName="childText" presStyleLbl="bgAcc1" presStyleIdx="0" presStyleCnt="2" custScaleX="377822">
        <dgm:presLayoutVars>
          <dgm:bulletEnabled val="1"/>
        </dgm:presLayoutVars>
      </dgm:prSet>
      <dgm:spPr/>
      <dgm:t>
        <a:bodyPr/>
        <a:lstStyle/>
        <a:p>
          <a:endParaRPr lang="en-US"/>
        </a:p>
      </dgm:t>
    </dgm:pt>
    <dgm:pt modelId="{C3DB75D2-05AB-0D45-B99B-984F23F52D6F}" type="pres">
      <dgm:prSet presAssocID="{2FB1FEA0-35E1-9A4F-9C4D-944010BC886D}" presName="Name13" presStyleLbl="parChTrans1D2" presStyleIdx="1" presStyleCnt="2"/>
      <dgm:spPr/>
      <dgm:t>
        <a:bodyPr/>
        <a:lstStyle/>
        <a:p>
          <a:endParaRPr lang="en-US"/>
        </a:p>
      </dgm:t>
    </dgm:pt>
    <dgm:pt modelId="{9D0B07DF-CF3D-7148-BDDA-7D168D78EF42}" type="pres">
      <dgm:prSet presAssocID="{A2247E97-64FE-7147-9683-46F042D56E5A}" presName="childText" presStyleLbl="bgAcc1" presStyleIdx="1" presStyleCnt="2" custScaleX="368406" custScaleY="76009">
        <dgm:presLayoutVars>
          <dgm:bulletEnabled val="1"/>
        </dgm:presLayoutVars>
      </dgm:prSet>
      <dgm:spPr/>
      <dgm:t>
        <a:bodyPr/>
        <a:lstStyle/>
        <a:p>
          <a:endParaRPr lang="en-US"/>
        </a:p>
      </dgm:t>
    </dgm:pt>
  </dgm:ptLst>
  <dgm:cxnLst>
    <dgm:cxn modelId="{1734DFA8-C70C-694B-A3A6-7F3367142A48}" type="presOf" srcId="{2FB1FEA0-35E1-9A4F-9C4D-944010BC886D}" destId="{C3DB75D2-05AB-0D45-B99B-984F23F52D6F}" srcOrd="0" destOrd="0" presId="urn:microsoft.com/office/officeart/2005/8/layout/hierarchy3"/>
    <dgm:cxn modelId="{CC2F98B3-8122-1D4F-990B-9C7177D23F43}" type="presOf" srcId="{31D499B2-67C4-CA41-876A-1E1EA101D089}" destId="{CC818EE1-1D93-D64A-9633-A8909107FA01}" srcOrd="0" destOrd="0" presId="urn:microsoft.com/office/officeart/2005/8/layout/hierarchy3"/>
    <dgm:cxn modelId="{512511B9-B052-6346-879B-7D55BF8B9A37}" srcId="{71F5789B-4117-734D-B4D7-58F29C60EE27}" destId="{31D499B2-67C4-CA41-876A-1E1EA101D089}" srcOrd="0" destOrd="0" parTransId="{4BF1ED3A-B7D4-0D4A-B58C-0D255F72FA82}" sibTransId="{2F8A8D89-2759-8F4D-B2FA-215A057C81A0}"/>
    <dgm:cxn modelId="{DF391724-34E5-064B-9B36-B9150886447F}" type="presOf" srcId="{F185D932-2ADF-4942-9C88-1DD1F462C123}" destId="{1EC6962B-8A8B-0143-9E17-8A3FB2851E81}" srcOrd="0" destOrd="0" presId="urn:microsoft.com/office/officeart/2005/8/layout/hierarchy3"/>
    <dgm:cxn modelId="{2FA0738D-345E-5049-A861-5BF39AC58825}" type="presOf" srcId="{A2247E97-64FE-7147-9683-46F042D56E5A}" destId="{9D0B07DF-CF3D-7148-BDDA-7D168D78EF42}" srcOrd="0" destOrd="0" presId="urn:microsoft.com/office/officeart/2005/8/layout/hierarchy3"/>
    <dgm:cxn modelId="{88F089BB-07C0-0F46-BDDB-48C28029A94B}" type="presOf" srcId="{31D499B2-67C4-CA41-876A-1E1EA101D089}" destId="{DC0BE334-1BA9-4C49-8D67-084E75A2DC33}" srcOrd="1" destOrd="0" presId="urn:microsoft.com/office/officeart/2005/8/layout/hierarchy3"/>
    <dgm:cxn modelId="{62E3B4BC-0ED4-EF43-A7B2-D9E981C37A7F}" type="presOf" srcId="{71F5789B-4117-734D-B4D7-58F29C60EE27}" destId="{2FF3889E-ECBA-F843-92CE-C96F921FADD3}" srcOrd="0" destOrd="0" presId="urn:microsoft.com/office/officeart/2005/8/layout/hierarchy3"/>
    <dgm:cxn modelId="{56741C99-7C9B-8745-A817-A1172016BB5F}" type="presOf" srcId="{36D8CFEE-D0DA-AC4B-B960-2A647E9AEDAC}" destId="{F51C2490-9E43-6941-A6F6-1BE6FFE46D8F}" srcOrd="0" destOrd="0" presId="urn:microsoft.com/office/officeart/2005/8/layout/hierarchy3"/>
    <dgm:cxn modelId="{B2032AFC-86D0-8B4F-BB8B-5E851644C3C8}" srcId="{31D499B2-67C4-CA41-876A-1E1EA101D089}" destId="{A2247E97-64FE-7147-9683-46F042D56E5A}" srcOrd="1" destOrd="0" parTransId="{2FB1FEA0-35E1-9A4F-9C4D-944010BC886D}" sibTransId="{8F7898EA-1EE0-1E4B-A3C0-AFECA750B910}"/>
    <dgm:cxn modelId="{F70C26E2-4432-7F4A-A48E-4928C8B5B913}" srcId="{31D499B2-67C4-CA41-876A-1E1EA101D089}" destId="{36D8CFEE-D0DA-AC4B-B960-2A647E9AEDAC}" srcOrd="0" destOrd="0" parTransId="{F185D932-2ADF-4942-9C88-1DD1F462C123}" sibTransId="{CB67C6C0-6F7F-6747-9E9B-9C03DFD5AC4A}"/>
    <dgm:cxn modelId="{2547A6C4-A25A-DE4B-8E26-7D61A4D85FD7}" type="presParOf" srcId="{2FF3889E-ECBA-F843-92CE-C96F921FADD3}" destId="{A8D8CC51-4D7B-C649-940C-DA85A99B7ED4}" srcOrd="0" destOrd="0" presId="urn:microsoft.com/office/officeart/2005/8/layout/hierarchy3"/>
    <dgm:cxn modelId="{DE095D91-3188-4242-815B-166B7CBFCC56}" type="presParOf" srcId="{A8D8CC51-4D7B-C649-940C-DA85A99B7ED4}" destId="{ACA06B7F-E159-5C40-898C-B3FC2C8381F4}" srcOrd="0" destOrd="0" presId="urn:microsoft.com/office/officeart/2005/8/layout/hierarchy3"/>
    <dgm:cxn modelId="{F344DB34-8C74-2647-8D37-4335DF0C8F63}" type="presParOf" srcId="{ACA06B7F-E159-5C40-898C-B3FC2C8381F4}" destId="{CC818EE1-1D93-D64A-9633-A8909107FA01}" srcOrd="0" destOrd="0" presId="urn:microsoft.com/office/officeart/2005/8/layout/hierarchy3"/>
    <dgm:cxn modelId="{34F3A3D6-DE42-B642-8258-22DE8095C083}" type="presParOf" srcId="{ACA06B7F-E159-5C40-898C-B3FC2C8381F4}" destId="{DC0BE334-1BA9-4C49-8D67-084E75A2DC33}" srcOrd="1" destOrd="0" presId="urn:microsoft.com/office/officeart/2005/8/layout/hierarchy3"/>
    <dgm:cxn modelId="{DEA9B01A-8A8E-1340-ABEC-8C62C986DBD5}" type="presParOf" srcId="{A8D8CC51-4D7B-C649-940C-DA85A99B7ED4}" destId="{D62D09EE-61D6-D046-A867-64BD3CEAB9A6}" srcOrd="1" destOrd="0" presId="urn:microsoft.com/office/officeart/2005/8/layout/hierarchy3"/>
    <dgm:cxn modelId="{99F0F325-C701-994A-9DAA-D725BA95953D}" type="presParOf" srcId="{D62D09EE-61D6-D046-A867-64BD3CEAB9A6}" destId="{1EC6962B-8A8B-0143-9E17-8A3FB2851E81}" srcOrd="0" destOrd="0" presId="urn:microsoft.com/office/officeart/2005/8/layout/hierarchy3"/>
    <dgm:cxn modelId="{98654C52-F742-F544-9594-3B5B403B1FC6}" type="presParOf" srcId="{D62D09EE-61D6-D046-A867-64BD3CEAB9A6}" destId="{F51C2490-9E43-6941-A6F6-1BE6FFE46D8F}" srcOrd="1" destOrd="0" presId="urn:microsoft.com/office/officeart/2005/8/layout/hierarchy3"/>
    <dgm:cxn modelId="{FD91CF88-CB05-E24E-ACA1-39D63134EABB}" type="presParOf" srcId="{D62D09EE-61D6-D046-A867-64BD3CEAB9A6}" destId="{C3DB75D2-05AB-0D45-B99B-984F23F52D6F}" srcOrd="2" destOrd="0" presId="urn:microsoft.com/office/officeart/2005/8/layout/hierarchy3"/>
    <dgm:cxn modelId="{52DD2880-99F0-0D47-BA3D-38F41158962D}" type="presParOf" srcId="{D62D09EE-61D6-D046-A867-64BD3CEAB9A6}" destId="{9D0B07DF-CF3D-7148-BDDA-7D168D78EF42}" srcOrd="3" destOrd="0" presId="urn:microsoft.com/office/officeart/2005/8/layout/hierarchy3"/>
  </dgm:cxnLst>
  <dgm:bg/>
  <dgm:whole/>
  <dgm:extLst>
    <a:ext uri="http://schemas.microsoft.com/office/drawing/2008/diagram">
      <dsp:dataModelExt xmlns:dsp="http://schemas.microsoft.com/office/drawing/2008/diagram" relId="rId44"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4000" dirty="0" err="1" smtClean="0">
              <a:solidFill>
                <a:schemeClr val="tx1"/>
              </a:solidFill>
            </a:rPr>
            <a:t>PartMC</a:t>
          </a:r>
          <a:r>
            <a:rPr lang="en-US" sz="4000" dirty="0" smtClean="0">
              <a:solidFill>
                <a:schemeClr val="tx1"/>
              </a:solidFill>
            </a:rPr>
            <a:t> MOSAIC and </a:t>
          </a:r>
          <a:r>
            <a:rPr lang="en-US" sz="4000" dirty="0" err="1" smtClean="0">
              <a:solidFill>
                <a:schemeClr val="tx1"/>
              </a:solidFill>
            </a:rPr>
            <a:t>CAMChem</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199581" custScaleY="41543"/>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14836" custScaleY="36379">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442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6565" custScaleY="48233">
        <dgm:presLayoutVars>
          <dgm:bulletEnabled val="1"/>
        </dgm:presLayoutVars>
      </dgm:prSet>
      <dgm:spPr/>
      <dgm:t>
        <a:bodyPr/>
        <a:lstStyle/>
        <a:p>
          <a:endParaRPr lang="en-US"/>
        </a:p>
      </dgm:t>
    </dgm:pt>
  </dgm:ptLst>
  <dgm:cxnLst>
    <dgm:cxn modelId="{8990326F-97C8-EC42-99C7-491549BF175F}" type="presOf" srcId="{A0263D00-934A-E543-9E38-D083CA80995E}" destId="{3337362B-83CC-6F48-B5BC-39063F693754}" srcOrd="1" destOrd="0" presId="urn:microsoft.com/office/officeart/2005/8/layout/hierarchy3"/>
    <dgm:cxn modelId="{34D2C4C1-C1D8-DD4E-A0DF-0C1ACBFB0074}" type="presOf" srcId="{E280ABC2-A97D-E04B-9ED7-2F6DC3C30C4B}" destId="{6659A6AF-33D7-5948-AEB5-9C928231F03B}" srcOrd="0" destOrd="0" presId="urn:microsoft.com/office/officeart/2005/8/layout/hierarchy3"/>
    <dgm:cxn modelId="{FC3AE00B-6944-E04A-9FD7-A2C9BF458CCD}" type="presOf" srcId="{2F8DB05A-946E-4146-AA6D-AFE28CD50133}" destId="{DB67A272-6A66-5244-95DC-713F7333D3D8}" srcOrd="0" destOrd="0" presId="urn:microsoft.com/office/officeart/2005/8/layout/hierarchy3"/>
    <dgm:cxn modelId="{FA50A2AC-73F5-274A-8ED6-AF7D1CF82A2F}" type="presOf" srcId="{A78DE8E0-452F-8743-A6BE-8523C2356307}" destId="{38505F6F-681D-9545-A345-32BCB6B0B41D}"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C85598AA-0CBE-B346-9A3C-050EF0CB8C8C}" type="presOf" srcId="{2F422452-41FC-B644-B7F6-6124EE487426}" destId="{59EA1C72-A6A8-1345-B99F-222544D482E1}" srcOrd="0" destOrd="0" presId="urn:microsoft.com/office/officeart/2005/8/layout/hierarchy3"/>
    <dgm:cxn modelId="{07830F93-5C76-EB42-83EF-64D6D1837963}" type="presOf" srcId="{A0263D00-934A-E543-9E38-D083CA80995E}" destId="{587175CC-D5FA-2045-BCB0-E9F19AAAB2FE}" srcOrd="0" destOrd="0" presId="urn:microsoft.com/office/officeart/2005/8/layout/hierarchy3"/>
    <dgm:cxn modelId="{1AF4D040-6B6C-9443-9762-F3ACF46557E6}" type="presOf" srcId="{3E6C7FC2-387D-CC4C-8E00-AD480A6FB7DC}" destId="{10F59B42-D1C3-FB40-AF52-0D979E2F9CF6}" srcOrd="0" destOrd="0" presId="urn:microsoft.com/office/officeart/2005/8/layout/hierarchy3"/>
    <dgm:cxn modelId="{46B0B5FB-46FF-034A-BA9F-FCCDC4DBC3C5}" type="presOf" srcId="{24191890-FE2F-A540-82B9-ACFA28A9552C}" destId="{13F05DA4-A494-0047-8EA2-1EA48F697579}" srcOrd="0" destOrd="0" presId="urn:microsoft.com/office/officeart/2005/8/layout/hierarchy3"/>
    <dgm:cxn modelId="{3291C421-1813-9E46-9E7B-5DA726641AC4}" type="presOf" srcId="{CDB5D2CA-B787-6649-A7B3-2DD9E2C94C41}" destId="{FEE9BDF1-02CA-D644-9049-B0014EE793A1}" srcOrd="0" destOrd="0" presId="urn:microsoft.com/office/officeart/2005/8/layout/hierarchy3"/>
    <dgm:cxn modelId="{E6EB75B4-5098-C044-BE5A-3465137BC02F}" type="presParOf" srcId="{FEE9BDF1-02CA-D644-9049-B0014EE793A1}" destId="{CD121664-B87B-D647-A9B4-4683914D4F34}" srcOrd="0" destOrd="0" presId="urn:microsoft.com/office/officeart/2005/8/layout/hierarchy3"/>
    <dgm:cxn modelId="{240880FA-EEC6-0248-9217-68A2707A72C1}" type="presParOf" srcId="{CD121664-B87B-D647-A9B4-4683914D4F34}" destId="{281F30CA-C655-4948-B85C-F4BDCA785128}" srcOrd="0" destOrd="0" presId="urn:microsoft.com/office/officeart/2005/8/layout/hierarchy3"/>
    <dgm:cxn modelId="{1F6F8CF1-3DF5-754C-BFB3-C800B9D027D3}" type="presParOf" srcId="{281F30CA-C655-4948-B85C-F4BDCA785128}" destId="{587175CC-D5FA-2045-BCB0-E9F19AAAB2FE}" srcOrd="0" destOrd="0" presId="urn:microsoft.com/office/officeart/2005/8/layout/hierarchy3"/>
    <dgm:cxn modelId="{A4C002E7-1884-F447-B91A-BB1420821680}" type="presParOf" srcId="{281F30CA-C655-4948-B85C-F4BDCA785128}" destId="{3337362B-83CC-6F48-B5BC-39063F693754}" srcOrd="1" destOrd="0" presId="urn:microsoft.com/office/officeart/2005/8/layout/hierarchy3"/>
    <dgm:cxn modelId="{332EF043-D506-6E42-A0B7-AEB6C6DF451C}" type="presParOf" srcId="{CD121664-B87B-D647-A9B4-4683914D4F34}" destId="{4DB26591-3BBA-2F4E-984E-D6F5F411DF6D}" srcOrd="1" destOrd="0" presId="urn:microsoft.com/office/officeart/2005/8/layout/hierarchy3"/>
    <dgm:cxn modelId="{99BB9863-E114-BB46-8662-5346ECB56E9F}" type="presParOf" srcId="{4DB26591-3BBA-2F4E-984E-D6F5F411DF6D}" destId="{38505F6F-681D-9545-A345-32BCB6B0B41D}" srcOrd="0" destOrd="0" presId="urn:microsoft.com/office/officeart/2005/8/layout/hierarchy3"/>
    <dgm:cxn modelId="{B950267A-F92B-6B44-AE5C-502228A20A57}" type="presParOf" srcId="{4DB26591-3BBA-2F4E-984E-D6F5F411DF6D}" destId="{13F05DA4-A494-0047-8EA2-1EA48F697579}" srcOrd="1" destOrd="0" presId="urn:microsoft.com/office/officeart/2005/8/layout/hierarchy3"/>
    <dgm:cxn modelId="{4476BD44-5CFF-4441-B250-CE2F5DC8AFD4}" type="presParOf" srcId="{4DB26591-3BBA-2F4E-984E-D6F5F411DF6D}" destId="{6659A6AF-33D7-5948-AEB5-9C928231F03B}" srcOrd="2" destOrd="0" presId="urn:microsoft.com/office/officeart/2005/8/layout/hierarchy3"/>
    <dgm:cxn modelId="{02AF0571-EDC5-9C42-8338-9D5C82349B8F}" type="presParOf" srcId="{4DB26591-3BBA-2F4E-984E-D6F5F411DF6D}" destId="{10F59B42-D1C3-FB40-AF52-0D979E2F9CF6}" srcOrd="3" destOrd="0" presId="urn:microsoft.com/office/officeart/2005/8/layout/hierarchy3"/>
    <dgm:cxn modelId="{00D2B47E-861D-B945-902F-E93172458287}" type="presParOf" srcId="{4DB26591-3BBA-2F4E-984E-D6F5F411DF6D}" destId="{DB67A272-6A66-5244-95DC-713F7333D3D8}" srcOrd="4" destOrd="0" presId="urn:microsoft.com/office/officeart/2005/8/layout/hierarchy3"/>
    <dgm:cxn modelId="{D39A0EB5-5A2D-1146-9EC4-3FF641CC9A7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4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b="1" dirty="0" smtClean="0">
              <a:solidFill>
                <a:schemeClr val="tx1"/>
              </a:solidFill>
            </a:rPr>
            <a:t>The</a:t>
          </a:r>
          <a:r>
            <a:rPr lang="en-US" b="1" baseline="0" dirty="0" smtClean="0">
              <a:solidFill>
                <a:schemeClr val="tx1"/>
              </a:solidFill>
            </a:rPr>
            <a:t> </a:t>
          </a:r>
          <a:r>
            <a:rPr lang="en-US" b="1" dirty="0" smtClean="0">
              <a:solidFill>
                <a:schemeClr val="tx1"/>
              </a:solidFill>
            </a:rPr>
            <a:t>‘aging’ process of black</a:t>
          </a:r>
          <a:r>
            <a:rPr lang="en-US" b="1" baseline="0" dirty="0" smtClean="0">
              <a:solidFill>
                <a:schemeClr val="tx1"/>
              </a:solidFill>
            </a:rPr>
            <a:t> carbon (BC)</a:t>
          </a:r>
          <a:endParaRPr lang="en-US" b="1"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7C7C810A-82CD-8845-9E02-FEC193FD16F5}" type="presOf" srcId="{6E3F7D5D-22C1-E44F-9B05-2A6080C599AA}" destId="{FCE6E1BC-9013-5341-AC41-7E752CC82518}" srcOrd="0" destOrd="0"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3AFBBD75-280E-0A4D-9901-3C0DB1544F60}" srcId="{6E3F7D5D-22C1-E44F-9B05-2A6080C599AA}" destId="{24D72CA3-8DE3-1A4D-B850-3BF831E024D3}" srcOrd="0" destOrd="0" parTransId="{70545E7D-AA97-5F48-905B-0F8CDFF3134D}" sibTransId="{17F809DD-4CCC-7D45-9AE9-C90C7E91DE65}"/>
    <dgm:cxn modelId="{2085924B-85DC-6B43-AA16-0A4D848E565E}" type="presOf" srcId="{5D1C3D15-C343-AA4A-A588-279CEBDF9117}" destId="{C9DCDBE7-1C21-9B4F-B34B-FC33DB46535B}" srcOrd="0" destOrd="2" presId="urn:microsoft.com/office/officeart/2005/8/layout/hProcess10"/>
    <dgm:cxn modelId="{EB8F0239-12AF-9841-9671-3542BBDBAEC9}" type="presOf" srcId="{AF69DDF8-35D4-7847-BD7A-457647B7A021}" destId="{C9DCDBE7-1C21-9B4F-B34B-FC33DB46535B}" srcOrd="0" destOrd="1" presId="urn:microsoft.com/office/officeart/2005/8/layout/hProcess10"/>
    <dgm:cxn modelId="{ED167FEF-1898-F648-B895-AD145EFC92DB}" type="presOf" srcId="{24D72CA3-8DE3-1A4D-B850-3BF831E024D3}" destId="{C9DCDBE7-1C21-9B4F-B34B-FC33DB46535B}" srcOrd="0" destOrd="0" presId="urn:microsoft.com/office/officeart/2005/8/layout/hProcess10"/>
    <dgm:cxn modelId="{3F815A41-0733-BC47-9513-FF1985DE0A93}" type="presParOf" srcId="{FCE6E1BC-9013-5341-AC41-7E752CC82518}" destId="{904EB0D8-D871-D14B-BAA1-A06E093C8B06}" srcOrd="0" destOrd="0" presId="urn:microsoft.com/office/officeart/2005/8/layout/hProcess10"/>
    <dgm:cxn modelId="{05985612-EC24-BB43-92A1-FB4241F8ED6C}" type="presParOf" srcId="{904EB0D8-D871-D14B-BAA1-A06E093C8B06}" destId="{0FA89BF1-EE9D-4F46-9020-1C472AA78361}" srcOrd="0" destOrd="0" presId="urn:microsoft.com/office/officeart/2005/8/layout/hProcess10"/>
    <dgm:cxn modelId="{E68003B0-FBA4-274C-B955-9870C967BA78}"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3200" b="1" dirty="0" smtClean="0">
              <a:solidFill>
                <a:schemeClr val="tx1"/>
              </a:solidFill>
              <a:latin typeface="Arial" charset="0"/>
              <a:ea typeface="Arial" charset="0"/>
              <a:cs typeface="Arial" charset="0"/>
            </a:rPr>
            <a:t>BC Climate Effect</a:t>
          </a:r>
          <a:endParaRPr lang="en-US" sz="32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custT="1"/>
      <dgm:spPr/>
      <dgm:t>
        <a:bodyPr/>
        <a:lstStyle/>
        <a:p>
          <a:r>
            <a:rPr lang="en-US" sz="2600" dirty="0" smtClean="0"/>
            <a:t>BC strongly absorbs visible light, ranked as the 2</a:t>
          </a:r>
          <a:r>
            <a:rPr lang="en-US" sz="2600" baseline="30000" dirty="0" smtClean="0"/>
            <a:t>nd</a:t>
          </a:r>
          <a:r>
            <a:rPr lang="en-US" sz="2600" dirty="0" smtClean="0"/>
            <a:t> largest anthropogenic warming agent (1.1 W/m</a:t>
          </a:r>
          <a:r>
            <a:rPr lang="en-US" sz="2600" baseline="30000" dirty="0" smtClean="0"/>
            <a:t>2</a:t>
          </a:r>
          <a:r>
            <a:rPr lang="en-US" sz="2600" dirty="0" smtClean="0"/>
            <a:t>) after CO</a:t>
          </a:r>
          <a:r>
            <a:rPr lang="en-US" sz="2600" baseline="-25000" dirty="0" smtClean="0"/>
            <a:t>2</a:t>
          </a:r>
          <a:r>
            <a:rPr lang="en-US" sz="2600" baseline="30000" dirty="0" smtClean="0"/>
            <a:t> </a:t>
          </a:r>
          <a:r>
            <a:rPr lang="en-US" sz="2600" dirty="0" smtClean="0"/>
            <a:t>(1.6 W/m</a:t>
          </a:r>
          <a:r>
            <a:rPr lang="en-US" sz="2600" baseline="30000" dirty="0" smtClean="0"/>
            <a:t>2</a:t>
          </a:r>
          <a:r>
            <a:rPr lang="en-US" sz="2600" baseline="0" dirty="0" smtClean="0"/>
            <a:t>). [1]</a:t>
          </a:r>
          <a:endParaRPr lang="en-US" sz="2600"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custT="1"/>
      <dgm:spPr/>
      <dgm:t>
        <a:bodyPr/>
        <a:lstStyle/>
        <a:p>
          <a:r>
            <a:rPr lang="en-US" sz="2600" b="1" dirty="0" smtClean="0"/>
            <a:t>Large uncertainties </a:t>
          </a:r>
          <a:r>
            <a:rPr lang="en-US" sz="2600" dirty="0" smtClean="0"/>
            <a:t>(0.17 to 2.1 W/m</a:t>
          </a:r>
          <a:r>
            <a:rPr lang="en-US" sz="2600" baseline="30000" dirty="0" smtClean="0"/>
            <a:t>2</a:t>
          </a:r>
          <a:r>
            <a:rPr lang="en-US" sz="2600" dirty="0" smtClean="0"/>
            <a:t>)</a:t>
          </a:r>
          <a:r>
            <a:rPr lang="en-US" sz="2600" baseline="0" dirty="0" smtClean="0"/>
            <a:t> exist </a:t>
          </a:r>
          <a:r>
            <a:rPr lang="en-US" sz="2600" dirty="0" smtClean="0"/>
            <a:t>in climate models. [1]</a:t>
          </a:r>
          <a:endParaRPr lang="en-US" sz="2600"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custT="1"/>
      <dgm:spPr>
        <a:ln>
          <a:solidFill>
            <a:srgbClr val="DE6225">
              <a:alpha val="50000"/>
            </a:srgbClr>
          </a:solidFill>
        </a:ln>
      </dgm:spPr>
      <dgm:t>
        <a:bodyPr/>
        <a:lstStyle/>
        <a:p>
          <a:r>
            <a:rPr lang="en-US" sz="2600" dirty="0" smtClean="0"/>
            <a:t>Limited understanding</a:t>
          </a:r>
          <a:r>
            <a:rPr lang="en-US" sz="2600" baseline="0" dirty="0" smtClean="0"/>
            <a:t> of </a:t>
          </a:r>
          <a:r>
            <a:rPr lang="en-US" sz="2600" dirty="0" smtClean="0"/>
            <a:t>aging is one </a:t>
          </a:r>
          <a:r>
            <a:rPr lang="en-US" sz="2600" b="1" dirty="0" smtClean="0"/>
            <a:t>key contribution </a:t>
          </a:r>
          <a:r>
            <a:rPr lang="en-US" sz="2600" dirty="0" smtClean="0"/>
            <a:t>to the uncertainties of estimating</a:t>
          </a:r>
          <a:r>
            <a:rPr lang="en-US" sz="2600" baseline="0" dirty="0" smtClean="0"/>
            <a:t> </a:t>
          </a:r>
          <a:r>
            <a:rPr lang="en-US" sz="2600" dirty="0" smtClean="0"/>
            <a:t>BC burden and climate effect. </a:t>
          </a:r>
          <a:endParaRPr lang="en-US" sz="2600"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27884" custScaleY="72702"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64545" custScaleY="136537">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464545" custScaleY="135194">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464545" custScaleY="134606">
        <dgm:presLayoutVars>
          <dgm:bulletEnabled val="1"/>
        </dgm:presLayoutVars>
      </dgm:prSet>
      <dgm:spPr/>
      <dgm:t>
        <a:bodyPr/>
        <a:lstStyle/>
        <a:p>
          <a:endParaRPr lang="en-US"/>
        </a:p>
      </dgm:t>
    </dgm:pt>
  </dgm:ptLst>
  <dgm:cxnLst>
    <dgm:cxn modelId="{19195438-271F-B44C-AE6D-1C2FE898C9DD}" type="presOf" srcId="{748BBCF8-65EE-2E49-BF9C-2061F6BA481B}" destId="{DD56AEF5-5ACC-5C47-B7D1-124ABCABA067}"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C22C5E75-4BBF-BF45-8547-06A39B90A2F6}" type="presOf" srcId="{A0263D00-934A-E543-9E38-D083CA80995E}" destId="{3337362B-83CC-6F48-B5BC-39063F693754}" srcOrd="1" destOrd="0" presId="urn:microsoft.com/office/officeart/2005/8/layout/hierarchy3"/>
    <dgm:cxn modelId="{08C9ECDD-9F3A-E74B-8484-CAEFD3D21023}" type="presOf" srcId="{9299CB15-2860-404F-9DE5-1D5142F57BE1}" destId="{2E8BE501-7011-9146-BF75-545C619BD038}" srcOrd="0" destOrd="0" presId="urn:microsoft.com/office/officeart/2005/8/layout/hierarchy3"/>
    <dgm:cxn modelId="{CD6D5A9A-0BC5-784E-B212-DB795AF62779}" type="presOf" srcId="{CDB5D2CA-B787-6649-A7B3-2DD9E2C94C41}" destId="{FEE9BDF1-02CA-D644-9049-B0014EE793A1}" srcOrd="0" destOrd="0" presId="urn:microsoft.com/office/officeart/2005/8/layout/hierarchy3"/>
    <dgm:cxn modelId="{D860F85F-797D-EF43-921C-72970780F874}" type="presOf" srcId="{79AEF289-E912-7642-B16B-C12005DD4C4B}" destId="{3ED6D0A7-999E-6947-9529-FF328DAE2CEA}"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085270A1-B6F7-DE4B-BAAA-FAA177CBF025}" type="presOf" srcId="{99F3CAB7-21B0-7F4F-9F31-B484156E65DC}" destId="{FA5FA4DB-F75A-D04D-BBF7-9A90BC0D128C}" srcOrd="0" destOrd="0" presId="urn:microsoft.com/office/officeart/2005/8/layout/hierarchy3"/>
    <dgm:cxn modelId="{5789346E-B70E-AB47-954C-F1EC39D9DCA1}" type="presOf" srcId="{9225A0EB-2A55-044E-A1C9-E41DF2469804}" destId="{D51B9742-DAE1-6445-BA08-7B736A0DDF52}" srcOrd="0" destOrd="0" presId="urn:microsoft.com/office/officeart/2005/8/layout/hierarchy3"/>
    <dgm:cxn modelId="{403D84B2-B386-E04E-BC21-2225ECB15FE6}" type="presOf" srcId="{E4EF5358-0D3A-2F47-B10B-4C75BA066055}" destId="{72040C19-05FB-FD4B-A333-542FAAC62A96}" srcOrd="0" destOrd="0" presId="urn:microsoft.com/office/officeart/2005/8/layout/hierarchy3"/>
    <dgm:cxn modelId="{546D3042-FDD8-6F4E-93E1-684D830669CF}" type="presOf" srcId="{A0263D00-934A-E543-9E38-D083CA80995E}" destId="{587175CC-D5FA-2045-BCB0-E9F19AAAB2FE}" srcOrd="0" destOrd="0" presId="urn:microsoft.com/office/officeart/2005/8/layout/hierarchy3"/>
    <dgm:cxn modelId="{5586CDA7-295D-0F42-A829-1C6269022201}" type="presParOf" srcId="{FEE9BDF1-02CA-D644-9049-B0014EE793A1}" destId="{CD121664-B87B-D647-A9B4-4683914D4F34}" srcOrd="0" destOrd="0" presId="urn:microsoft.com/office/officeart/2005/8/layout/hierarchy3"/>
    <dgm:cxn modelId="{86E6A119-0F67-834F-AA6D-F664F4C01292}" type="presParOf" srcId="{CD121664-B87B-D647-A9B4-4683914D4F34}" destId="{281F30CA-C655-4948-B85C-F4BDCA785128}" srcOrd="0" destOrd="0" presId="urn:microsoft.com/office/officeart/2005/8/layout/hierarchy3"/>
    <dgm:cxn modelId="{DCBA34B7-D8EC-AF44-8563-5AE2C6DD761F}" type="presParOf" srcId="{281F30CA-C655-4948-B85C-F4BDCA785128}" destId="{587175CC-D5FA-2045-BCB0-E9F19AAAB2FE}" srcOrd="0" destOrd="0" presId="urn:microsoft.com/office/officeart/2005/8/layout/hierarchy3"/>
    <dgm:cxn modelId="{976C94CF-B4FF-7041-9219-F3E767F844F5}" type="presParOf" srcId="{281F30CA-C655-4948-B85C-F4BDCA785128}" destId="{3337362B-83CC-6F48-B5BC-39063F693754}" srcOrd="1" destOrd="0" presId="urn:microsoft.com/office/officeart/2005/8/layout/hierarchy3"/>
    <dgm:cxn modelId="{CDFBCE36-E8F7-9E46-92A2-EAC5F2DF262A}" type="presParOf" srcId="{CD121664-B87B-D647-A9B4-4683914D4F34}" destId="{4DB26591-3BBA-2F4E-984E-D6F5F411DF6D}" srcOrd="1" destOrd="0" presId="urn:microsoft.com/office/officeart/2005/8/layout/hierarchy3"/>
    <dgm:cxn modelId="{A90332E9-1C9B-2F48-AC53-277A0820D0AF}" type="presParOf" srcId="{4DB26591-3BBA-2F4E-984E-D6F5F411DF6D}" destId="{DD56AEF5-5ACC-5C47-B7D1-124ABCABA067}" srcOrd="0" destOrd="0" presId="urn:microsoft.com/office/officeart/2005/8/layout/hierarchy3"/>
    <dgm:cxn modelId="{83F50460-317E-384A-BF27-36D0DA83BD04}" type="presParOf" srcId="{4DB26591-3BBA-2F4E-984E-D6F5F411DF6D}" destId="{2E8BE501-7011-9146-BF75-545C619BD038}" srcOrd="1" destOrd="0" presId="urn:microsoft.com/office/officeart/2005/8/layout/hierarchy3"/>
    <dgm:cxn modelId="{B7FE9DF1-7AB2-5645-A690-C40C631709B4}" type="presParOf" srcId="{4DB26591-3BBA-2F4E-984E-D6F5F411DF6D}" destId="{FA5FA4DB-F75A-D04D-BBF7-9A90BC0D128C}" srcOrd="2" destOrd="0" presId="urn:microsoft.com/office/officeart/2005/8/layout/hierarchy3"/>
    <dgm:cxn modelId="{39219AF1-A05A-AA46-B7A5-FE3A53727F61}" type="presParOf" srcId="{4DB26591-3BBA-2F4E-984E-D6F5F411DF6D}" destId="{D51B9742-DAE1-6445-BA08-7B736A0DDF52}" srcOrd="3" destOrd="0" presId="urn:microsoft.com/office/officeart/2005/8/layout/hierarchy3"/>
    <dgm:cxn modelId="{89697214-539B-4044-9159-756DCF6985F6}" type="presParOf" srcId="{4DB26591-3BBA-2F4E-984E-D6F5F411DF6D}" destId="{72040C19-05FB-FD4B-A333-542FAAC62A96}" srcOrd="4" destOrd="0" presId="urn:microsoft.com/office/officeart/2005/8/layout/hierarchy3"/>
    <dgm:cxn modelId="{BD031C66-92D0-B14A-A696-CF201A049F32}"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pPr algn="ctr"/>
          <a:r>
            <a:rPr lang="en-US" sz="3200" b="1" dirty="0" smtClean="0">
              <a:solidFill>
                <a:schemeClr val="tx1"/>
              </a:solidFill>
              <a:latin typeface="Arial" charset="0"/>
              <a:ea typeface="Arial" charset="0"/>
              <a:cs typeface="Arial" charset="0"/>
            </a:rPr>
            <a:t>Goal:</a:t>
          </a:r>
          <a:r>
            <a:rPr lang="en-US" sz="3200" b="1" baseline="0" dirty="0" smtClean="0">
              <a:solidFill>
                <a:schemeClr val="tx1"/>
              </a:solidFill>
              <a:latin typeface="Arial" charset="0"/>
              <a:ea typeface="Arial" charset="0"/>
              <a:cs typeface="Arial" charset="0"/>
            </a:rPr>
            <a:t> </a:t>
          </a:r>
          <a:r>
            <a:rPr lang="en-US" sz="3200" b="1" dirty="0" smtClean="0">
              <a:solidFill>
                <a:schemeClr val="tx1"/>
              </a:solidFill>
              <a:latin typeface="Arial" charset="0"/>
              <a:ea typeface="Arial" charset="0"/>
              <a:cs typeface="Arial" charset="0"/>
            </a:rPr>
            <a:t>Aging in </a:t>
          </a:r>
          <a:r>
            <a:rPr lang="en-US" sz="3200" b="1" dirty="0" err="1" smtClean="0">
              <a:solidFill>
                <a:schemeClr val="tx1"/>
              </a:solidFill>
              <a:latin typeface="Arial" charset="0"/>
              <a:ea typeface="Arial" charset="0"/>
              <a:cs typeface="Arial" charset="0"/>
            </a:rPr>
            <a:t>CAMChem</a:t>
          </a:r>
          <a:r>
            <a:rPr lang="en-US" sz="3200" b="1" dirty="0" smtClean="0">
              <a:solidFill>
                <a:schemeClr val="tx1"/>
              </a:solidFill>
              <a:latin typeface="Arial" charset="0"/>
              <a:ea typeface="Arial" charset="0"/>
              <a:cs typeface="Arial" charset="0"/>
            </a:rPr>
            <a:t> and </a:t>
          </a:r>
          <a:r>
            <a:rPr lang="en-US" sz="3200" b="1" dirty="0" err="1" smtClean="0">
              <a:solidFill>
                <a:schemeClr val="tx1"/>
              </a:solidFill>
              <a:latin typeface="Arial" charset="0"/>
              <a:ea typeface="Arial" charset="0"/>
              <a:cs typeface="Arial" charset="0"/>
            </a:rPr>
            <a:t>PartMC</a:t>
          </a:r>
          <a:r>
            <a:rPr lang="en-US" sz="3200" b="1" dirty="0" smtClean="0">
              <a:solidFill>
                <a:schemeClr val="tx1"/>
              </a:solidFill>
              <a:latin typeface="Arial" charset="0"/>
              <a:ea typeface="Arial" charset="0"/>
              <a:cs typeface="Arial" charset="0"/>
            </a:rPr>
            <a:t> MOSAIC</a:t>
          </a:r>
          <a:endParaRPr lang="en-US" sz="32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 [3]</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smtClean="0"/>
            <a:t>Particle resolved model (</a:t>
          </a:r>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 [4]</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[2]</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250673" custScaleY="41508"/>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49515" custScaleY="69003">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509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49786" custScaleY="69003">
        <dgm:presLayoutVars>
          <dgm:bulletEnabled val="1"/>
        </dgm:presLayoutVars>
      </dgm:prSet>
      <dgm:spPr/>
      <dgm:t>
        <a:bodyPr/>
        <a:lstStyle/>
        <a:p>
          <a:endParaRPr lang="en-US"/>
        </a:p>
      </dgm:t>
    </dgm:pt>
  </dgm:ptLst>
  <dgm:cxnLst>
    <dgm:cxn modelId="{DE5B9D31-CD19-B043-B549-110E4D91832D}" type="presOf" srcId="{A0263D00-934A-E543-9E38-D083CA80995E}" destId="{587175CC-D5FA-2045-BCB0-E9F19AAAB2FE}" srcOrd="0" destOrd="0" presId="urn:microsoft.com/office/officeart/2005/8/layout/hierarchy3"/>
    <dgm:cxn modelId="{F5510D4D-5ECD-A64E-8FA3-08ACBB6F9287}" type="presOf" srcId="{CDB5D2CA-B787-6649-A7B3-2DD9E2C94C41}" destId="{FEE9BDF1-02CA-D644-9049-B0014EE793A1}" srcOrd="0" destOrd="0" presId="urn:microsoft.com/office/officeart/2005/8/layout/hierarchy3"/>
    <dgm:cxn modelId="{61A0D086-47C1-684A-BCF4-7CB64394F68B}" type="presOf" srcId="{2F422452-41FC-B644-B7F6-6124EE487426}" destId="{59EA1C72-A6A8-1345-B99F-222544D482E1}" srcOrd="0" destOrd="0" presId="urn:microsoft.com/office/officeart/2005/8/layout/hierarchy3"/>
    <dgm:cxn modelId="{7EE3CD31-3900-7849-A52A-AE9E5677CF6A}" type="presOf" srcId="{A0263D00-934A-E543-9E38-D083CA80995E}" destId="{3337362B-83CC-6F48-B5BC-39063F693754}" srcOrd="1" destOrd="0" presId="urn:microsoft.com/office/officeart/2005/8/layout/hierarchy3"/>
    <dgm:cxn modelId="{0532B502-8594-7647-B076-D2BF4F53BD8C}" type="presOf" srcId="{E280ABC2-A97D-E04B-9ED7-2F6DC3C30C4B}" destId="{6659A6AF-33D7-5948-AEB5-9C928231F03B}" srcOrd="0" destOrd="0" presId="urn:microsoft.com/office/officeart/2005/8/layout/hierarchy3"/>
    <dgm:cxn modelId="{5BEB5238-A4FF-F441-9C6D-85170DE64B01}" type="presOf" srcId="{3E6C7FC2-387D-CC4C-8E00-AD480A6FB7DC}" destId="{10F59B42-D1C3-FB40-AF52-0D979E2F9CF6}" srcOrd="0" destOrd="0" presId="urn:microsoft.com/office/officeart/2005/8/layout/hierarchy3"/>
    <dgm:cxn modelId="{BB53DE23-18D4-4C43-B52B-FA829E809075}" type="presOf" srcId="{24191890-FE2F-A540-82B9-ACFA28A9552C}" destId="{13F05DA4-A494-0047-8EA2-1EA48F697579}"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826E602B-9721-9148-9AC1-216CDD12DA92}" type="presOf" srcId="{A78DE8E0-452F-8743-A6BE-8523C2356307}" destId="{38505F6F-681D-9545-A345-32BCB6B0B41D}" srcOrd="0" destOrd="0" presId="urn:microsoft.com/office/officeart/2005/8/layout/hierarchy3"/>
    <dgm:cxn modelId="{B0745B27-5529-744A-8D78-8B33EC8D704C}" type="presOf" srcId="{2F8DB05A-946E-4146-AA6D-AFE28CD50133}" destId="{DB67A272-6A66-5244-95DC-713F7333D3D8}" srcOrd="0" destOrd="0" presId="urn:microsoft.com/office/officeart/2005/8/layout/hierarchy3"/>
    <dgm:cxn modelId="{BA417114-C9A5-A44E-9E83-FE45FBA2449E}" type="presParOf" srcId="{FEE9BDF1-02CA-D644-9049-B0014EE793A1}" destId="{CD121664-B87B-D647-A9B4-4683914D4F34}" srcOrd="0" destOrd="0" presId="urn:microsoft.com/office/officeart/2005/8/layout/hierarchy3"/>
    <dgm:cxn modelId="{30035264-81C8-5A44-87FF-A2E795B75F94}" type="presParOf" srcId="{CD121664-B87B-D647-A9B4-4683914D4F34}" destId="{281F30CA-C655-4948-B85C-F4BDCA785128}" srcOrd="0" destOrd="0" presId="urn:microsoft.com/office/officeart/2005/8/layout/hierarchy3"/>
    <dgm:cxn modelId="{8A68E616-6CAF-1145-933F-A98E54DC9198}" type="presParOf" srcId="{281F30CA-C655-4948-B85C-F4BDCA785128}" destId="{587175CC-D5FA-2045-BCB0-E9F19AAAB2FE}" srcOrd="0" destOrd="0" presId="urn:microsoft.com/office/officeart/2005/8/layout/hierarchy3"/>
    <dgm:cxn modelId="{462F9A2A-CDF2-4048-A6F8-380890A52BDA}" type="presParOf" srcId="{281F30CA-C655-4948-B85C-F4BDCA785128}" destId="{3337362B-83CC-6F48-B5BC-39063F693754}" srcOrd="1" destOrd="0" presId="urn:microsoft.com/office/officeart/2005/8/layout/hierarchy3"/>
    <dgm:cxn modelId="{5355ED66-5EC8-CF46-B23A-BE03880BF212}" type="presParOf" srcId="{CD121664-B87B-D647-A9B4-4683914D4F34}" destId="{4DB26591-3BBA-2F4E-984E-D6F5F411DF6D}" srcOrd="1" destOrd="0" presId="urn:microsoft.com/office/officeart/2005/8/layout/hierarchy3"/>
    <dgm:cxn modelId="{09C1C2E5-2A08-1F4C-B75D-18C33AC00CC1}" type="presParOf" srcId="{4DB26591-3BBA-2F4E-984E-D6F5F411DF6D}" destId="{38505F6F-681D-9545-A345-32BCB6B0B41D}" srcOrd="0" destOrd="0" presId="urn:microsoft.com/office/officeart/2005/8/layout/hierarchy3"/>
    <dgm:cxn modelId="{DC2B1E16-BAE1-174C-BB0C-D4FFDE4CEE8B}" type="presParOf" srcId="{4DB26591-3BBA-2F4E-984E-D6F5F411DF6D}" destId="{13F05DA4-A494-0047-8EA2-1EA48F697579}" srcOrd="1" destOrd="0" presId="urn:microsoft.com/office/officeart/2005/8/layout/hierarchy3"/>
    <dgm:cxn modelId="{45C47E6E-F329-044D-A498-D8287A5D816E}" type="presParOf" srcId="{4DB26591-3BBA-2F4E-984E-D6F5F411DF6D}" destId="{6659A6AF-33D7-5948-AEB5-9C928231F03B}" srcOrd="2" destOrd="0" presId="urn:microsoft.com/office/officeart/2005/8/layout/hierarchy3"/>
    <dgm:cxn modelId="{5418DA26-6DDE-254A-B51A-F8EBCD934684}" type="presParOf" srcId="{4DB26591-3BBA-2F4E-984E-D6F5F411DF6D}" destId="{10F59B42-D1C3-FB40-AF52-0D979E2F9CF6}" srcOrd="3" destOrd="0" presId="urn:microsoft.com/office/officeart/2005/8/layout/hierarchy3"/>
    <dgm:cxn modelId="{DEFC9256-C26D-2C42-8A7C-265AEF025B82}" type="presParOf" srcId="{4DB26591-3BBA-2F4E-984E-D6F5F411DF6D}" destId="{DB67A272-6A66-5244-95DC-713F7333D3D8}" srcOrd="4" destOrd="0" presId="urn:microsoft.com/office/officeart/2005/8/layout/hierarchy3"/>
    <dgm:cxn modelId="{5C815525-A4BC-0043-808B-7BCDFC969F1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solidFill>
                <a:schemeClr val="tx1"/>
              </a:solidFill>
            </a:rPr>
            <a:t>The</a:t>
          </a:r>
          <a:r>
            <a:rPr lang="en-US" sz="3100" kern="1200" baseline="0" dirty="0" smtClean="0">
              <a:solidFill>
                <a:schemeClr val="tx1"/>
              </a:solidFill>
            </a:rPr>
            <a:t> </a:t>
          </a:r>
          <a:r>
            <a:rPr lang="en-US" sz="3100" kern="1200" dirty="0" smtClean="0">
              <a:solidFill>
                <a:schemeClr val="tx1"/>
              </a:solidFill>
            </a:rPr>
            <a:t>‘aging’ process of BC.</a:t>
          </a:r>
          <a:endParaRPr lang="en-US" sz="31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0" y="712580"/>
          <a:ext cx="6208398" cy="1017069"/>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Climate Effect.</a:t>
          </a:r>
          <a:endParaRPr lang="en-US" sz="4000" kern="1200" dirty="0">
            <a:solidFill>
              <a:schemeClr val="tx1"/>
            </a:solidFill>
          </a:endParaRPr>
        </a:p>
      </dsp:txBody>
      <dsp:txXfrm>
        <a:off x="29789" y="742369"/>
        <a:ext cx="6148820" cy="957491"/>
      </dsp:txXfrm>
    </dsp:sp>
    <dsp:sp modelId="{DD56AEF5-5ACC-5C47-B7D1-124ABCABA067}">
      <dsp:nvSpPr>
        <dsp:cNvPr id="0" name=""/>
        <dsp:cNvSpPr/>
      </dsp:nvSpPr>
      <dsp:spPr>
        <a:xfrm>
          <a:off x="620839" y="1729650"/>
          <a:ext cx="622950" cy="758825"/>
        </a:xfrm>
        <a:custGeom>
          <a:avLst/>
          <a:gdLst/>
          <a:ahLst/>
          <a:cxnLst/>
          <a:rect l="0" t="0" r="0" b="0"/>
          <a:pathLst>
            <a:path>
              <a:moveTo>
                <a:pt x="0" y="0"/>
              </a:moveTo>
              <a:lnTo>
                <a:pt x="0" y="758825"/>
              </a:lnTo>
              <a:lnTo>
                <a:pt x="622950" y="75882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1243789" y="1979941"/>
          <a:ext cx="8120172"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strongly absorbs visible light, ranked as the 2</a:t>
          </a:r>
          <a:r>
            <a:rPr lang="en-US" sz="2200" kern="1200" baseline="30000" dirty="0" smtClean="0"/>
            <a:t>nd</a:t>
          </a:r>
          <a:r>
            <a:rPr lang="en-US" sz="2200" kern="1200" dirty="0" smtClean="0"/>
            <a:t> largest anthropogenic warming agent (1.1 W/m</a:t>
          </a:r>
          <a:r>
            <a:rPr lang="en-US" sz="2200" kern="1200" baseline="30000" dirty="0" smtClean="0"/>
            <a:t>2</a:t>
          </a:r>
          <a:r>
            <a:rPr lang="en-US" sz="2200" kern="1200" dirty="0" smtClean="0"/>
            <a:t>) after CO</a:t>
          </a:r>
          <a:r>
            <a:rPr lang="en-US" sz="2200" kern="1200" baseline="-25000" dirty="0" smtClean="0"/>
            <a:t>2</a:t>
          </a:r>
          <a:r>
            <a:rPr lang="en-US" sz="2200" kern="1200" baseline="30000" dirty="0" smtClean="0"/>
            <a:t> </a:t>
          </a:r>
          <a:r>
            <a:rPr lang="en-US" sz="2200" kern="1200" dirty="0" smtClean="0"/>
            <a:t>(1.6 W/m</a:t>
          </a:r>
          <a:r>
            <a:rPr lang="en-US" sz="2200" kern="1200" baseline="30000" dirty="0" smtClean="0"/>
            <a:t>2</a:t>
          </a:r>
          <a:r>
            <a:rPr lang="en-US" sz="2200" kern="1200" baseline="0" dirty="0" smtClean="0"/>
            <a:t>).</a:t>
          </a:r>
          <a:endParaRPr lang="en-US" sz="2200" kern="1200" dirty="0"/>
        </a:p>
      </dsp:txBody>
      <dsp:txXfrm>
        <a:off x="1273578" y="2009730"/>
        <a:ext cx="8060594" cy="957491"/>
      </dsp:txXfrm>
    </dsp:sp>
    <dsp:sp modelId="{FA5FA4DB-F75A-D04D-BBF7-9A90BC0D128C}">
      <dsp:nvSpPr>
        <dsp:cNvPr id="0" name=""/>
        <dsp:cNvSpPr/>
      </dsp:nvSpPr>
      <dsp:spPr>
        <a:xfrm>
          <a:off x="620839" y="1729650"/>
          <a:ext cx="622950" cy="2030163"/>
        </a:xfrm>
        <a:custGeom>
          <a:avLst/>
          <a:gdLst/>
          <a:ahLst/>
          <a:cxnLst/>
          <a:rect l="0" t="0" r="0" b="0"/>
          <a:pathLst>
            <a:path>
              <a:moveTo>
                <a:pt x="0" y="0"/>
              </a:moveTo>
              <a:lnTo>
                <a:pt x="0" y="2030163"/>
              </a:lnTo>
              <a:lnTo>
                <a:pt x="622950" y="20301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1243789" y="3251278"/>
          <a:ext cx="8200626"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b="1" kern="1200" dirty="0" smtClean="0"/>
            <a:t>Large uncertainties </a:t>
          </a:r>
          <a:r>
            <a:rPr lang="en-US" sz="2200" kern="1200" dirty="0" smtClean="0"/>
            <a:t>(0.17 to 2.1 W/m</a:t>
          </a:r>
          <a:r>
            <a:rPr lang="en-US" sz="2200" kern="1200" baseline="30000" dirty="0" smtClean="0"/>
            <a:t>2</a:t>
          </a:r>
          <a:r>
            <a:rPr lang="en-US" sz="2200" kern="1200" dirty="0" smtClean="0"/>
            <a:t>) exists</a:t>
          </a:r>
          <a:r>
            <a:rPr lang="en-US" sz="2200" kern="1200" baseline="0" dirty="0" smtClean="0"/>
            <a:t> </a:t>
          </a:r>
          <a:r>
            <a:rPr lang="en-US" sz="2200" kern="1200" dirty="0" smtClean="0"/>
            <a:t>in climate models.</a:t>
          </a:r>
          <a:endParaRPr lang="en-US" sz="2200" kern="1200" dirty="0"/>
        </a:p>
      </dsp:txBody>
      <dsp:txXfrm>
        <a:off x="1273578" y="3281067"/>
        <a:ext cx="8141048" cy="957491"/>
      </dsp:txXfrm>
    </dsp:sp>
    <dsp:sp modelId="{72040C19-05FB-FD4B-A333-542FAAC62A96}">
      <dsp:nvSpPr>
        <dsp:cNvPr id="0" name=""/>
        <dsp:cNvSpPr/>
      </dsp:nvSpPr>
      <dsp:spPr>
        <a:xfrm>
          <a:off x="620839" y="1729650"/>
          <a:ext cx="622950" cy="3301500"/>
        </a:xfrm>
        <a:custGeom>
          <a:avLst/>
          <a:gdLst/>
          <a:ahLst/>
          <a:cxnLst/>
          <a:rect l="0" t="0" r="0" b="0"/>
          <a:pathLst>
            <a:path>
              <a:moveTo>
                <a:pt x="0" y="0"/>
              </a:moveTo>
              <a:lnTo>
                <a:pt x="0" y="3301500"/>
              </a:lnTo>
              <a:lnTo>
                <a:pt x="622950" y="3301500"/>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1243789" y="4522616"/>
          <a:ext cx="8147999"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Failure to capture aging is one </a:t>
          </a:r>
          <a:r>
            <a:rPr lang="en-US" sz="2200" b="1" kern="1200" dirty="0" smtClean="0"/>
            <a:t>key contribution </a:t>
          </a:r>
          <a:r>
            <a:rPr lang="en-US" sz="2200" kern="1200" dirty="0" smtClean="0"/>
            <a:t>to the uncertainties of BC burden and climate effect.</a:t>
          </a:r>
          <a:endParaRPr lang="en-US" sz="2200" kern="1200" dirty="0"/>
        </a:p>
      </dsp:txBody>
      <dsp:txXfrm>
        <a:off x="1273578" y="4552405"/>
        <a:ext cx="8088421" cy="9574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18EE1-1D93-D64A-9633-A8909107FA01}">
      <dsp:nvSpPr>
        <dsp:cNvPr id="0" name=""/>
        <dsp:cNvSpPr/>
      </dsp:nvSpPr>
      <dsp:spPr>
        <a:xfrm>
          <a:off x="6086" y="1423473"/>
          <a:ext cx="7995049" cy="872336"/>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Aging in Climate Models</a:t>
          </a:r>
          <a:endParaRPr lang="en-US" sz="4000" kern="1200" dirty="0">
            <a:solidFill>
              <a:schemeClr val="tx1"/>
            </a:solidFill>
          </a:endParaRPr>
        </a:p>
      </dsp:txBody>
      <dsp:txXfrm>
        <a:off x="31636" y="1449023"/>
        <a:ext cx="7943949" cy="821236"/>
      </dsp:txXfrm>
    </dsp:sp>
    <dsp:sp modelId="{1EC6962B-8A8B-0143-9E17-8A3FB2851E81}">
      <dsp:nvSpPr>
        <dsp:cNvPr id="0" name=""/>
        <dsp:cNvSpPr/>
      </dsp:nvSpPr>
      <dsp:spPr>
        <a:xfrm>
          <a:off x="805591" y="2295810"/>
          <a:ext cx="799504" cy="982302"/>
        </a:xfrm>
        <a:custGeom>
          <a:avLst/>
          <a:gdLst/>
          <a:ahLst/>
          <a:cxnLst/>
          <a:rect l="0" t="0" r="0" b="0"/>
          <a:pathLst>
            <a:path>
              <a:moveTo>
                <a:pt x="0" y="0"/>
              </a:moveTo>
              <a:lnTo>
                <a:pt x="0" y="982302"/>
              </a:lnTo>
              <a:lnTo>
                <a:pt x="799504" y="982302"/>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1C2490-9E43-6941-A6F6-1BE6FFE46D8F}">
      <dsp:nvSpPr>
        <dsp:cNvPr id="0" name=""/>
        <dsp:cNvSpPr/>
      </dsp:nvSpPr>
      <dsp:spPr>
        <a:xfrm>
          <a:off x="1605096" y="2623244"/>
          <a:ext cx="7917555" cy="1309736"/>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particles are usually characterized with an </a:t>
          </a:r>
          <a:r>
            <a:rPr lang="en-US" sz="2200" b="1" kern="1200" dirty="0" smtClean="0"/>
            <a:t>arbitrary aging timescale </a:t>
          </a:r>
          <a:r>
            <a:rPr lang="en-US" sz="2200" kern="1200" dirty="0" smtClean="0"/>
            <a:t>(1-2 days) or with </a:t>
          </a:r>
          <a:r>
            <a:rPr lang="en-US" sz="2200" b="1" kern="1200" dirty="0" smtClean="0"/>
            <a:t>mechanistic transfer rates</a:t>
          </a:r>
          <a:r>
            <a:rPr lang="en-US" sz="2200" kern="1200" dirty="0" smtClean="0"/>
            <a:t>.</a:t>
          </a:r>
          <a:endParaRPr lang="en-US" sz="2200" kern="1200" dirty="0"/>
        </a:p>
      </dsp:txBody>
      <dsp:txXfrm>
        <a:off x="1643457" y="2661605"/>
        <a:ext cx="7840833" cy="1233014"/>
      </dsp:txXfrm>
    </dsp:sp>
    <dsp:sp modelId="{C3DB75D2-05AB-0D45-B99B-984F23F52D6F}">
      <dsp:nvSpPr>
        <dsp:cNvPr id="0" name=""/>
        <dsp:cNvSpPr/>
      </dsp:nvSpPr>
      <dsp:spPr>
        <a:xfrm>
          <a:off x="805591" y="2295810"/>
          <a:ext cx="799504" cy="2462363"/>
        </a:xfrm>
        <a:custGeom>
          <a:avLst/>
          <a:gdLst/>
          <a:ahLst/>
          <a:cxnLst/>
          <a:rect l="0" t="0" r="0" b="0"/>
          <a:pathLst>
            <a:path>
              <a:moveTo>
                <a:pt x="0" y="0"/>
              </a:moveTo>
              <a:lnTo>
                <a:pt x="0" y="2462363"/>
              </a:lnTo>
              <a:lnTo>
                <a:pt x="799504" y="24623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0B07DF-CF3D-7148-BDDA-7D168D78EF42}">
      <dsp:nvSpPr>
        <dsp:cNvPr id="0" name=""/>
        <dsp:cNvSpPr/>
      </dsp:nvSpPr>
      <dsp:spPr>
        <a:xfrm>
          <a:off x="1605096" y="4260414"/>
          <a:ext cx="7720235" cy="99551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Aging rates are very </a:t>
          </a:r>
          <a:r>
            <a:rPr lang="en-US" sz="2200" b="1" kern="1200" dirty="0" smtClean="0"/>
            <a:t>sensitive</a:t>
          </a:r>
          <a:r>
            <a:rPr lang="en-US" sz="2200" kern="1200" dirty="0" smtClean="0"/>
            <a:t> to the choices of assumed parameters.</a:t>
          </a:r>
          <a:endParaRPr lang="en-US" sz="2200" kern="1200" dirty="0"/>
        </a:p>
      </dsp:txBody>
      <dsp:txXfrm>
        <a:off x="1634254" y="4289572"/>
        <a:ext cx="7661919" cy="9372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912" y="638074"/>
          <a:ext cx="8471541" cy="881680"/>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err="1" smtClean="0">
              <a:solidFill>
                <a:schemeClr val="tx1"/>
              </a:solidFill>
            </a:rPr>
            <a:t>PartMC</a:t>
          </a:r>
          <a:r>
            <a:rPr lang="en-US" sz="4000" kern="1200" dirty="0" smtClean="0">
              <a:solidFill>
                <a:schemeClr val="tx1"/>
              </a:solidFill>
            </a:rPr>
            <a:t> MOSAIC and </a:t>
          </a:r>
          <a:r>
            <a:rPr lang="en-US" sz="4000" kern="1200" dirty="0" err="1" smtClean="0">
              <a:solidFill>
                <a:schemeClr val="tx1"/>
              </a:solidFill>
            </a:rPr>
            <a:t>CAMChem</a:t>
          </a:r>
          <a:endParaRPr lang="en-US" sz="4000" kern="1200" dirty="0">
            <a:solidFill>
              <a:schemeClr val="tx1"/>
            </a:solidFill>
          </a:endParaRPr>
        </a:p>
      </dsp:txBody>
      <dsp:txXfrm>
        <a:off x="27736" y="663898"/>
        <a:ext cx="8419893" cy="830032"/>
      </dsp:txXfrm>
    </dsp:sp>
    <dsp:sp modelId="{38505F6F-681D-9545-A345-32BCB6B0B41D}">
      <dsp:nvSpPr>
        <dsp:cNvPr id="0" name=""/>
        <dsp:cNvSpPr/>
      </dsp:nvSpPr>
      <dsp:spPr>
        <a:xfrm>
          <a:off x="849066" y="1519754"/>
          <a:ext cx="847154" cy="916624"/>
        </a:xfrm>
        <a:custGeom>
          <a:avLst/>
          <a:gdLst/>
          <a:ahLst/>
          <a:cxnLst/>
          <a:rect l="0" t="0" r="0" b="0"/>
          <a:pathLst>
            <a:path>
              <a:moveTo>
                <a:pt x="0" y="0"/>
              </a:moveTo>
              <a:lnTo>
                <a:pt x="0" y="916624"/>
              </a:lnTo>
              <a:lnTo>
                <a:pt x="847154" y="91662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696220" y="2050337"/>
          <a:ext cx="7295251" cy="772083"/>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CAMChem</a:t>
          </a:r>
          <a:r>
            <a:rPr lang="en-US" sz="2200" kern="1200" dirty="0" smtClean="0"/>
            <a:t> uses </a:t>
          </a:r>
          <a:r>
            <a:rPr lang="en-US" sz="2200" b="1" kern="1200" dirty="0" smtClean="0">
              <a:solidFill>
                <a:schemeClr val="tx1"/>
              </a:solidFill>
            </a:rPr>
            <a:t>mechanistic</a:t>
          </a:r>
          <a:r>
            <a:rPr lang="en-US" sz="2200" kern="1200" dirty="0" smtClean="0"/>
            <a:t> aging rates,</a:t>
          </a:r>
          <a:r>
            <a:rPr lang="en-US" sz="2200" kern="1200" baseline="0" dirty="0" smtClean="0"/>
            <a:t> </a:t>
          </a:r>
          <a:r>
            <a:rPr lang="en-US" sz="2200" kern="1200" dirty="0" smtClean="0"/>
            <a:t>very </a:t>
          </a:r>
          <a:r>
            <a:rPr lang="en-US" sz="2200" b="1" kern="1200" dirty="0" smtClean="0"/>
            <a:t>sensitive</a:t>
          </a:r>
          <a:r>
            <a:rPr lang="en-US" sz="2200" kern="1200" dirty="0" smtClean="0"/>
            <a:t> to the choices of assumed parameters.</a:t>
          </a:r>
          <a:endParaRPr lang="en-US" sz="2200" kern="1200" dirty="0"/>
        </a:p>
      </dsp:txBody>
      <dsp:txXfrm>
        <a:off x="1718834" y="2072951"/>
        <a:ext cx="7250023" cy="726855"/>
      </dsp:txXfrm>
    </dsp:sp>
    <dsp:sp modelId="{6659A6AF-33D7-5948-AEB5-9C928231F03B}">
      <dsp:nvSpPr>
        <dsp:cNvPr id="0" name=""/>
        <dsp:cNvSpPr/>
      </dsp:nvSpPr>
      <dsp:spPr>
        <a:xfrm>
          <a:off x="849066" y="1519754"/>
          <a:ext cx="847154" cy="2567289"/>
        </a:xfrm>
        <a:custGeom>
          <a:avLst/>
          <a:gdLst/>
          <a:ahLst/>
          <a:cxnLst/>
          <a:rect l="0" t="0" r="0" b="0"/>
          <a:pathLst>
            <a:path>
              <a:moveTo>
                <a:pt x="0" y="0"/>
              </a:moveTo>
              <a:lnTo>
                <a:pt x="0" y="2567289"/>
              </a:lnTo>
              <a:lnTo>
                <a:pt x="847154" y="256728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696220" y="3353003"/>
          <a:ext cx="8293902" cy="146808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-MOSAIC</a:t>
          </a:r>
          <a:r>
            <a:rPr lang="en-US" sz="2200" kern="1200" baseline="0" dirty="0" smtClean="0"/>
            <a:t> </a:t>
          </a:r>
          <a:r>
            <a:rPr lang="en-US" sz="2200" kern="1200" dirty="0" smtClean="0"/>
            <a:t>estimates BC aging timescales </a:t>
          </a:r>
          <a:r>
            <a:rPr lang="en-US" sz="2200" b="1" kern="1200" dirty="0" smtClean="0"/>
            <a:t>more precisely</a:t>
          </a:r>
          <a:r>
            <a:rPr lang="en-US" sz="2200" b="1" kern="1200" baseline="0" dirty="0" smtClean="0"/>
            <a:t> </a:t>
          </a:r>
          <a:r>
            <a:rPr lang="en-US" sz="2200" kern="1200" dirty="0" smtClean="0"/>
            <a:t>by tracing the mass and</a:t>
          </a:r>
          <a:r>
            <a:rPr lang="en-US" sz="2200" kern="1200" baseline="0" dirty="0" smtClean="0"/>
            <a:t> composition of </a:t>
          </a:r>
          <a:r>
            <a:rPr lang="en-US" sz="2200" kern="1200" dirty="0" smtClean="0"/>
            <a:t>individual particles.</a:t>
          </a:r>
          <a:endParaRPr lang="en-US" sz="2200" kern="1200" dirty="0"/>
        </a:p>
      </dsp:txBody>
      <dsp:txXfrm>
        <a:off x="1739219" y="3396002"/>
        <a:ext cx="8207904" cy="1382082"/>
      </dsp:txXfrm>
    </dsp:sp>
    <dsp:sp modelId="{DB67A272-6A66-5244-95DC-713F7333D3D8}">
      <dsp:nvSpPr>
        <dsp:cNvPr id="0" name=""/>
        <dsp:cNvSpPr/>
      </dsp:nvSpPr>
      <dsp:spPr>
        <a:xfrm>
          <a:off x="849066" y="1519754"/>
          <a:ext cx="847154" cy="4343744"/>
        </a:xfrm>
        <a:custGeom>
          <a:avLst/>
          <a:gdLst/>
          <a:ahLst/>
          <a:cxnLst/>
          <a:rect l="0" t="0" r="0" b="0"/>
          <a:pathLst>
            <a:path>
              <a:moveTo>
                <a:pt x="0" y="0"/>
              </a:moveTo>
              <a:lnTo>
                <a:pt x="0" y="4343744"/>
              </a:lnTo>
              <a:lnTo>
                <a:pt x="847154" y="434374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696220" y="5351666"/>
          <a:ext cx="8033110" cy="1023664"/>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-MOSIAC </a:t>
          </a:r>
          <a:r>
            <a:rPr lang="en-US" sz="2200" b="1" kern="1200" dirty="0" smtClean="0"/>
            <a:t>parameterization of BC’s aging </a:t>
          </a:r>
          <a:r>
            <a:rPr lang="en-US" sz="2200" kern="1200" dirty="0" smtClean="0"/>
            <a:t>can be applied to the </a:t>
          </a:r>
          <a:r>
            <a:rPr lang="en-US" sz="2200" b="1" kern="1200" dirty="0" smtClean="0"/>
            <a:t>output of </a:t>
          </a:r>
          <a:r>
            <a:rPr lang="en-US" sz="2200" b="1" kern="1200" dirty="0" err="1" smtClean="0"/>
            <a:t>CAMChem</a:t>
          </a:r>
          <a:r>
            <a:rPr lang="en-US" sz="2200" b="1" kern="1200" baseline="0" dirty="0" smtClean="0"/>
            <a:t> model </a:t>
          </a:r>
          <a:r>
            <a:rPr lang="en-US" sz="2200" kern="1200" dirty="0" smtClean="0"/>
            <a:t>to assess the accuracy of</a:t>
          </a:r>
          <a:r>
            <a:rPr lang="en-US" sz="2200" kern="1200" baseline="0" dirty="0" smtClean="0"/>
            <a:t> its </a:t>
          </a:r>
          <a:r>
            <a:rPr lang="en-US" sz="2200" kern="1200" dirty="0" smtClean="0"/>
            <a:t>aging criterion. </a:t>
          </a:r>
          <a:endParaRPr lang="en-US" sz="2200" kern="1200" dirty="0"/>
        </a:p>
      </dsp:txBody>
      <dsp:txXfrm>
        <a:off x="1726202" y="5381648"/>
        <a:ext cx="7973146" cy="9637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b="1" kern="1200" dirty="0" smtClean="0">
              <a:solidFill>
                <a:schemeClr val="tx1"/>
              </a:solidFill>
            </a:rPr>
            <a:t>The</a:t>
          </a:r>
          <a:r>
            <a:rPr lang="en-US" sz="3100" b="1" kern="1200" baseline="0" dirty="0" smtClean="0">
              <a:solidFill>
                <a:schemeClr val="tx1"/>
              </a:solidFill>
            </a:rPr>
            <a:t> </a:t>
          </a:r>
          <a:r>
            <a:rPr lang="en-US" sz="3100" b="1" kern="1200" dirty="0" smtClean="0">
              <a:solidFill>
                <a:schemeClr val="tx1"/>
              </a:solidFill>
            </a:rPr>
            <a:t>‘aging’ process of black</a:t>
          </a:r>
          <a:r>
            <a:rPr lang="en-US" sz="3100" b="1" kern="1200" baseline="0" dirty="0" smtClean="0">
              <a:solidFill>
                <a:schemeClr val="tx1"/>
              </a:solidFill>
            </a:rPr>
            <a:t> carbon (BC)</a:t>
          </a:r>
          <a:endParaRPr lang="en-US" sz="3100" b="1"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475021" y="6671"/>
          <a:ext cx="6950417" cy="770561"/>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0640" rIns="60960" bIns="40640" numCol="1" spcCol="1270" anchor="ctr" anchorCtr="0">
          <a:noAutofit/>
        </a:bodyPr>
        <a:lstStyle/>
        <a:p>
          <a:pPr lvl="0" algn="ctr" defTabSz="1422400">
            <a:lnSpc>
              <a:spcPct val="90000"/>
            </a:lnSpc>
            <a:spcBef>
              <a:spcPct val="0"/>
            </a:spcBef>
            <a:spcAft>
              <a:spcPct val="35000"/>
            </a:spcAft>
          </a:pPr>
          <a:r>
            <a:rPr lang="en-US" sz="3200" b="1" kern="1200" dirty="0" smtClean="0">
              <a:solidFill>
                <a:schemeClr val="tx1"/>
              </a:solidFill>
              <a:latin typeface="Arial" charset="0"/>
              <a:ea typeface="Arial" charset="0"/>
              <a:cs typeface="Arial" charset="0"/>
            </a:rPr>
            <a:t>BC Climate Effect</a:t>
          </a:r>
          <a:endParaRPr lang="en-US" sz="3200" b="1" kern="1200" dirty="0">
            <a:solidFill>
              <a:schemeClr val="tx1"/>
            </a:solidFill>
            <a:latin typeface="Arial" charset="0"/>
            <a:ea typeface="Arial" charset="0"/>
            <a:cs typeface="Arial" charset="0"/>
          </a:endParaRPr>
        </a:p>
      </dsp:txBody>
      <dsp:txXfrm>
        <a:off x="497590" y="29240"/>
        <a:ext cx="6905279" cy="725423"/>
      </dsp:txXfrm>
    </dsp:sp>
    <dsp:sp modelId="{DD56AEF5-5ACC-5C47-B7D1-124ABCABA067}">
      <dsp:nvSpPr>
        <dsp:cNvPr id="0" name=""/>
        <dsp:cNvSpPr/>
      </dsp:nvSpPr>
      <dsp:spPr>
        <a:xfrm>
          <a:off x="1170063" y="777232"/>
          <a:ext cx="867443" cy="984399"/>
        </a:xfrm>
        <a:custGeom>
          <a:avLst/>
          <a:gdLst/>
          <a:ahLst/>
          <a:cxnLst/>
          <a:rect l="0" t="0" r="0" b="0"/>
          <a:pathLst>
            <a:path>
              <a:moveTo>
                <a:pt x="0" y="0"/>
              </a:moveTo>
              <a:lnTo>
                <a:pt x="0" y="984399"/>
              </a:lnTo>
              <a:lnTo>
                <a:pt x="867443" y="98439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2037506" y="1038060"/>
          <a:ext cx="7877863" cy="1447141"/>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BC strongly absorbs visible light, ranked as the 2</a:t>
          </a:r>
          <a:r>
            <a:rPr lang="en-US" sz="2600" kern="1200" baseline="30000" dirty="0" smtClean="0"/>
            <a:t>nd</a:t>
          </a:r>
          <a:r>
            <a:rPr lang="en-US" sz="2600" kern="1200" dirty="0" smtClean="0"/>
            <a:t> largest anthropogenic warming agent (1.1 W/m</a:t>
          </a:r>
          <a:r>
            <a:rPr lang="en-US" sz="2600" kern="1200" baseline="30000" dirty="0" smtClean="0"/>
            <a:t>2</a:t>
          </a:r>
          <a:r>
            <a:rPr lang="en-US" sz="2600" kern="1200" dirty="0" smtClean="0"/>
            <a:t>) after CO</a:t>
          </a:r>
          <a:r>
            <a:rPr lang="en-US" sz="2600" kern="1200" baseline="-25000" dirty="0" smtClean="0"/>
            <a:t>2</a:t>
          </a:r>
          <a:r>
            <a:rPr lang="en-US" sz="2600" kern="1200" baseline="30000" dirty="0" smtClean="0"/>
            <a:t> </a:t>
          </a:r>
          <a:r>
            <a:rPr lang="en-US" sz="2600" kern="1200" dirty="0" smtClean="0"/>
            <a:t>(1.6 W/m</a:t>
          </a:r>
          <a:r>
            <a:rPr lang="en-US" sz="2600" kern="1200" baseline="30000" dirty="0" smtClean="0"/>
            <a:t>2</a:t>
          </a:r>
          <a:r>
            <a:rPr lang="en-US" sz="2600" kern="1200" baseline="0" dirty="0" smtClean="0"/>
            <a:t>). [1]</a:t>
          </a:r>
          <a:endParaRPr lang="en-US" sz="2600" kern="1200" dirty="0"/>
        </a:p>
      </dsp:txBody>
      <dsp:txXfrm>
        <a:off x="2079891" y="1080445"/>
        <a:ext cx="7793093" cy="1362371"/>
      </dsp:txXfrm>
    </dsp:sp>
    <dsp:sp modelId="{FA5FA4DB-F75A-D04D-BBF7-9A90BC0D128C}">
      <dsp:nvSpPr>
        <dsp:cNvPr id="0" name=""/>
        <dsp:cNvSpPr/>
      </dsp:nvSpPr>
      <dsp:spPr>
        <a:xfrm>
          <a:off x="1170063" y="777232"/>
          <a:ext cx="867443" cy="2689395"/>
        </a:xfrm>
        <a:custGeom>
          <a:avLst/>
          <a:gdLst/>
          <a:ahLst/>
          <a:cxnLst/>
          <a:rect l="0" t="0" r="0" b="0"/>
          <a:pathLst>
            <a:path>
              <a:moveTo>
                <a:pt x="0" y="0"/>
              </a:moveTo>
              <a:lnTo>
                <a:pt x="0" y="2689395"/>
              </a:lnTo>
              <a:lnTo>
                <a:pt x="867443" y="26893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2037506" y="2750174"/>
          <a:ext cx="7877863" cy="143290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b="1" kern="1200" dirty="0" smtClean="0"/>
            <a:t>Large uncertainties </a:t>
          </a:r>
          <a:r>
            <a:rPr lang="en-US" sz="2600" kern="1200" dirty="0" smtClean="0"/>
            <a:t>(0.17 to 2.1 W/m</a:t>
          </a:r>
          <a:r>
            <a:rPr lang="en-US" sz="2600" kern="1200" baseline="30000" dirty="0" smtClean="0"/>
            <a:t>2</a:t>
          </a:r>
          <a:r>
            <a:rPr lang="en-US" sz="2600" kern="1200" dirty="0" smtClean="0"/>
            <a:t>)</a:t>
          </a:r>
          <a:r>
            <a:rPr lang="en-US" sz="2600" kern="1200" baseline="0" dirty="0" smtClean="0"/>
            <a:t> exist </a:t>
          </a:r>
          <a:r>
            <a:rPr lang="en-US" sz="2600" kern="1200" dirty="0" smtClean="0"/>
            <a:t>in climate models. [1]</a:t>
          </a:r>
          <a:endParaRPr lang="en-US" sz="2600" kern="1200" dirty="0"/>
        </a:p>
      </dsp:txBody>
      <dsp:txXfrm>
        <a:off x="2079474" y="2792142"/>
        <a:ext cx="7793927" cy="1348971"/>
      </dsp:txXfrm>
    </dsp:sp>
    <dsp:sp modelId="{72040C19-05FB-FD4B-A333-542FAAC62A96}">
      <dsp:nvSpPr>
        <dsp:cNvPr id="0" name=""/>
        <dsp:cNvSpPr/>
      </dsp:nvSpPr>
      <dsp:spPr>
        <a:xfrm>
          <a:off x="1170063" y="777232"/>
          <a:ext cx="867443" cy="4384159"/>
        </a:xfrm>
        <a:custGeom>
          <a:avLst/>
          <a:gdLst/>
          <a:ahLst/>
          <a:cxnLst/>
          <a:rect l="0" t="0" r="0" b="0"/>
          <a:pathLst>
            <a:path>
              <a:moveTo>
                <a:pt x="0" y="0"/>
              </a:moveTo>
              <a:lnTo>
                <a:pt x="0" y="4384159"/>
              </a:lnTo>
              <a:lnTo>
                <a:pt x="867443" y="438415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2037506" y="4448054"/>
          <a:ext cx="7877863" cy="1426675"/>
        </a:xfrm>
        <a:prstGeom prst="roundRect">
          <a:avLst>
            <a:gd name="adj" fmla="val 10000"/>
          </a:avLst>
        </a:prstGeom>
        <a:solidFill>
          <a:schemeClr val="lt1">
            <a:alpha val="90000"/>
            <a:hueOff val="0"/>
            <a:satOff val="0"/>
            <a:lumOff val="0"/>
            <a:alphaOff val="0"/>
          </a:schemeClr>
        </a:solidFill>
        <a:ln w="25400" cap="flat" cmpd="sng" algn="ctr">
          <a:solidFill>
            <a:srgbClr val="DE6225">
              <a:alpha val="5000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Limited understanding</a:t>
          </a:r>
          <a:r>
            <a:rPr lang="en-US" sz="2600" kern="1200" baseline="0" dirty="0" smtClean="0"/>
            <a:t> of </a:t>
          </a:r>
          <a:r>
            <a:rPr lang="en-US" sz="2600" kern="1200" dirty="0" smtClean="0"/>
            <a:t>aging is one </a:t>
          </a:r>
          <a:r>
            <a:rPr lang="en-US" sz="2600" b="1" kern="1200" dirty="0" smtClean="0"/>
            <a:t>key contribution </a:t>
          </a:r>
          <a:r>
            <a:rPr lang="en-US" sz="2600" kern="1200" dirty="0" smtClean="0"/>
            <a:t>to the uncertainties of estimating</a:t>
          </a:r>
          <a:r>
            <a:rPr lang="en-US" sz="2600" kern="1200" baseline="0" dirty="0" smtClean="0"/>
            <a:t> </a:t>
          </a:r>
          <a:r>
            <a:rPr lang="en-US" sz="2600" kern="1200" dirty="0" smtClean="0"/>
            <a:t>BC burden and climate effect. </a:t>
          </a:r>
          <a:endParaRPr lang="en-US" sz="2600" kern="1200" dirty="0"/>
        </a:p>
      </dsp:txBody>
      <dsp:txXfrm>
        <a:off x="2079292" y="4489840"/>
        <a:ext cx="7794291" cy="134310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715" y="291888"/>
          <a:ext cx="9577727" cy="792969"/>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0640" rIns="60960" bIns="40640" numCol="1" spcCol="1270" anchor="ctr" anchorCtr="0">
          <a:noAutofit/>
        </a:bodyPr>
        <a:lstStyle/>
        <a:p>
          <a:pPr lvl="0" algn="ctr" defTabSz="1422400">
            <a:lnSpc>
              <a:spcPct val="90000"/>
            </a:lnSpc>
            <a:spcBef>
              <a:spcPct val="0"/>
            </a:spcBef>
            <a:spcAft>
              <a:spcPct val="35000"/>
            </a:spcAft>
          </a:pPr>
          <a:r>
            <a:rPr lang="en-US" sz="3200" b="1" kern="1200" dirty="0" smtClean="0">
              <a:solidFill>
                <a:schemeClr val="tx1"/>
              </a:solidFill>
              <a:latin typeface="Arial" charset="0"/>
              <a:ea typeface="Arial" charset="0"/>
              <a:cs typeface="Arial" charset="0"/>
            </a:rPr>
            <a:t>Goal:</a:t>
          </a:r>
          <a:r>
            <a:rPr lang="en-US" sz="3200" b="1" kern="1200" baseline="0" dirty="0" smtClean="0">
              <a:solidFill>
                <a:schemeClr val="tx1"/>
              </a:solidFill>
              <a:latin typeface="Arial" charset="0"/>
              <a:ea typeface="Arial" charset="0"/>
              <a:cs typeface="Arial" charset="0"/>
            </a:rPr>
            <a:t> </a:t>
          </a:r>
          <a:r>
            <a:rPr lang="en-US" sz="3200" b="1" kern="1200" dirty="0" smtClean="0">
              <a:solidFill>
                <a:schemeClr val="tx1"/>
              </a:solidFill>
              <a:latin typeface="Arial" charset="0"/>
              <a:ea typeface="Arial" charset="0"/>
              <a:cs typeface="Arial" charset="0"/>
            </a:rPr>
            <a:t>Aging in </a:t>
          </a:r>
          <a:r>
            <a:rPr lang="en-US" sz="3200" b="1" kern="1200" dirty="0" err="1" smtClean="0">
              <a:solidFill>
                <a:schemeClr val="tx1"/>
              </a:solidFill>
              <a:latin typeface="Arial" charset="0"/>
              <a:ea typeface="Arial" charset="0"/>
              <a:cs typeface="Arial" charset="0"/>
            </a:rPr>
            <a:t>CAMChem</a:t>
          </a:r>
          <a:r>
            <a:rPr lang="en-US" sz="3200" b="1" kern="1200" dirty="0" smtClean="0">
              <a:solidFill>
                <a:schemeClr val="tx1"/>
              </a:solidFill>
              <a:latin typeface="Arial" charset="0"/>
              <a:ea typeface="Arial" charset="0"/>
              <a:cs typeface="Arial" charset="0"/>
            </a:rPr>
            <a:t> and </a:t>
          </a:r>
          <a:r>
            <a:rPr lang="en-US" sz="3200" b="1" kern="1200" dirty="0" err="1" smtClean="0">
              <a:solidFill>
                <a:schemeClr val="tx1"/>
              </a:solidFill>
              <a:latin typeface="Arial" charset="0"/>
              <a:ea typeface="Arial" charset="0"/>
              <a:cs typeface="Arial" charset="0"/>
            </a:rPr>
            <a:t>PartMC</a:t>
          </a:r>
          <a:r>
            <a:rPr lang="en-US" sz="3200" b="1" kern="1200" dirty="0" smtClean="0">
              <a:solidFill>
                <a:schemeClr val="tx1"/>
              </a:solidFill>
              <a:latin typeface="Arial" charset="0"/>
              <a:ea typeface="Arial" charset="0"/>
              <a:cs typeface="Arial" charset="0"/>
            </a:rPr>
            <a:t> MOSAIC</a:t>
          </a:r>
          <a:endParaRPr lang="en-US" sz="3200" b="1" kern="1200" dirty="0">
            <a:solidFill>
              <a:schemeClr val="tx1"/>
            </a:solidFill>
            <a:latin typeface="Arial" charset="0"/>
            <a:ea typeface="Arial" charset="0"/>
            <a:cs typeface="Arial" charset="0"/>
          </a:endParaRPr>
        </a:p>
      </dsp:txBody>
      <dsp:txXfrm>
        <a:off x="24940" y="315113"/>
        <a:ext cx="9531277" cy="746519"/>
      </dsp:txXfrm>
    </dsp:sp>
    <dsp:sp modelId="{38505F6F-681D-9545-A345-32BCB6B0B41D}">
      <dsp:nvSpPr>
        <dsp:cNvPr id="0" name=""/>
        <dsp:cNvSpPr/>
      </dsp:nvSpPr>
      <dsp:spPr>
        <a:xfrm>
          <a:off x="959488" y="1084858"/>
          <a:ext cx="957772" cy="1136718"/>
        </a:xfrm>
        <a:custGeom>
          <a:avLst/>
          <a:gdLst/>
          <a:ahLst/>
          <a:cxnLst/>
          <a:rect l="0" t="0" r="0" b="0"/>
          <a:pathLst>
            <a:path>
              <a:moveTo>
                <a:pt x="0" y="0"/>
              </a:moveTo>
              <a:lnTo>
                <a:pt x="0" y="1136718"/>
              </a:lnTo>
              <a:lnTo>
                <a:pt x="957772" y="1136718"/>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917260" y="1562459"/>
          <a:ext cx="7626785" cy="1318235"/>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err="1" smtClean="0"/>
            <a:t>CAMChem</a:t>
          </a:r>
          <a:r>
            <a:rPr lang="en-US" sz="2500" kern="1200" dirty="0" smtClean="0"/>
            <a:t> uses </a:t>
          </a:r>
          <a:r>
            <a:rPr lang="en-US" sz="2500" b="1" kern="1200" dirty="0" smtClean="0">
              <a:solidFill>
                <a:schemeClr val="tx1"/>
              </a:solidFill>
            </a:rPr>
            <a:t>mechanistic</a:t>
          </a:r>
          <a:r>
            <a:rPr lang="en-US" sz="2500" kern="1200" dirty="0" smtClean="0"/>
            <a:t> aging rates,</a:t>
          </a:r>
          <a:r>
            <a:rPr lang="en-US" sz="2500" kern="1200" baseline="0" dirty="0" smtClean="0"/>
            <a:t> </a:t>
          </a:r>
          <a:r>
            <a:rPr lang="en-US" sz="2500" kern="1200" dirty="0" smtClean="0"/>
            <a:t>very </a:t>
          </a:r>
          <a:r>
            <a:rPr lang="en-US" sz="2500" b="1" kern="1200" dirty="0" smtClean="0"/>
            <a:t>sensitive</a:t>
          </a:r>
          <a:r>
            <a:rPr lang="en-US" sz="2500" kern="1200" dirty="0" smtClean="0"/>
            <a:t> to the choices of assumed parameters. [3]</a:t>
          </a:r>
          <a:endParaRPr lang="en-US" sz="2500" kern="1200" dirty="0"/>
        </a:p>
      </dsp:txBody>
      <dsp:txXfrm>
        <a:off x="1955870" y="1601069"/>
        <a:ext cx="7549565" cy="1241015"/>
      </dsp:txXfrm>
    </dsp:sp>
    <dsp:sp modelId="{6659A6AF-33D7-5948-AEB5-9C928231F03B}">
      <dsp:nvSpPr>
        <dsp:cNvPr id="0" name=""/>
        <dsp:cNvSpPr/>
      </dsp:nvSpPr>
      <dsp:spPr>
        <a:xfrm>
          <a:off x="959488" y="1084858"/>
          <a:ext cx="957772" cy="2934177"/>
        </a:xfrm>
        <a:custGeom>
          <a:avLst/>
          <a:gdLst/>
          <a:ahLst/>
          <a:cxnLst/>
          <a:rect l="0" t="0" r="0" b="0"/>
          <a:pathLst>
            <a:path>
              <a:moveTo>
                <a:pt x="0" y="0"/>
              </a:moveTo>
              <a:lnTo>
                <a:pt x="0" y="2934177"/>
              </a:lnTo>
              <a:lnTo>
                <a:pt x="957772" y="293417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917260" y="3358294"/>
          <a:ext cx="7670495" cy="1321482"/>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Particle resolved model (</a:t>
          </a:r>
          <a:r>
            <a:rPr lang="en-US" sz="2500" kern="1200" dirty="0" err="1" smtClean="0"/>
            <a:t>PartMC</a:t>
          </a:r>
          <a:r>
            <a:rPr lang="en-US" sz="2500" kern="1200" dirty="0" smtClean="0"/>
            <a:t>-MOSAIC)</a:t>
          </a:r>
          <a:r>
            <a:rPr lang="en-US" sz="2500" kern="1200" baseline="0" dirty="0" smtClean="0"/>
            <a:t> </a:t>
          </a:r>
          <a:r>
            <a:rPr lang="en-US" sz="2500" kern="1200" dirty="0" smtClean="0"/>
            <a:t>estimates BC aging timescales </a:t>
          </a:r>
          <a:r>
            <a:rPr lang="en-US" sz="2500" b="1" kern="1200" dirty="0" smtClean="0"/>
            <a:t>more precisely</a:t>
          </a:r>
          <a:r>
            <a:rPr lang="en-US" sz="2500" b="1" kern="1200" baseline="0" dirty="0" smtClean="0"/>
            <a:t> </a:t>
          </a:r>
          <a:r>
            <a:rPr lang="en-US" sz="2500" kern="1200" dirty="0" smtClean="0"/>
            <a:t>by tracing the mass and</a:t>
          </a:r>
          <a:r>
            <a:rPr lang="en-US" sz="2500" kern="1200" baseline="0" dirty="0" smtClean="0"/>
            <a:t> composition of </a:t>
          </a:r>
          <a:r>
            <a:rPr lang="en-US" sz="2500" kern="1200" dirty="0" smtClean="0"/>
            <a:t>individual particles. [4]</a:t>
          </a:r>
          <a:endParaRPr lang="en-US" sz="2500" kern="1200" dirty="0"/>
        </a:p>
      </dsp:txBody>
      <dsp:txXfrm>
        <a:off x="1955965" y="3396999"/>
        <a:ext cx="7593085" cy="1244072"/>
      </dsp:txXfrm>
    </dsp:sp>
    <dsp:sp modelId="{DB67A272-6A66-5244-95DC-713F7333D3D8}">
      <dsp:nvSpPr>
        <dsp:cNvPr id="0" name=""/>
        <dsp:cNvSpPr/>
      </dsp:nvSpPr>
      <dsp:spPr>
        <a:xfrm>
          <a:off x="959488" y="1084858"/>
          <a:ext cx="957772" cy="4731637"/>
        </a:xfrm>
        <a:custGeom>
          <a:avLst/>
          <a:gdLst/>
          <a:ahLst/>
          <a:cxnLst/>
          <a:rect l="0" t="0" r="0" b="0"/>
          <a:pathLst>
            <a:path>
              <a:moveTo>
                <a:pt x="0" y="0"/>
              </a:moveTo>
              <a:lnTo>
                <a:pt x="0" y="4731637"/>
              </a:lnTo>
              <a:lnTo>
                <a:pt x="957772" y="473163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917260" y="5157378"/>
          <a:ext cx="7635069" cy="1318235"/>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err="1" smtClean="0"/>
            <a:t>PartMC</a:t>
          </a:r>
          <a:r>
            <a:rPr lang="en-US" sz="2500" kern="1200" dirty="0" smtClean="0"/>
            <a:t>-MOSIAC </a:t>
          </a:r>
          <a:r>
            <a:rPr lang="en-US" sz="2500" b="1" kern="1200" dirty="0" smtClean="0"/>
            <a:t>parameterization of BC’s aging </a:t>
          </a:r>
          <a:r>
            <a:rPr lang="en-US" sz="2500" kern="1200" dirty="0" smtClean="0"/>
            <a:t>can be applied to the </a:t>
          </a:r>
          <a:r>
            <a:rPr lang="en-US" sz="2500" b="1" kern="1200" dirty="0" smtClean="0"/>
            <a:t>output of </a:t>
          </a:r>
          <a:r>
            <a:rPr lang="en-US" sz="2500" b="1" kern="1200" dirty="0" err="1" smtClean="0"/>
            <a:t>CAMChem</a:t>
          </a:r>
          <a:r>
            <a:rPr lang="en-US" sz="2500" b="1" kern="1200" baseline="0" dirty="0" smtClean="0"/>
            <a:t> model </a:t>
          </a:r>
          <a:r>
            <a:rPr lang="en-US" sz="2500" kern="1200" dirty="0" smtClean="0"/>
            <a:t>to assess the accuracy of</a:t>
          </a:r>
          <a:r>
            <a:rPr lang="en-US" sz="2500" kern="1200" baseline="0" dirty="0" smtClean="0"/>
            <a:t> its </a:t>
          </a:r>
          <a:r>
            <a:rPr lang="en-US" sz="2500" kern="1200" dirty="0" smtClean="0"/>
            <a:t>aging criterion. [2]</a:t>
          </a:r>
          <a:endParaRPr lang="en-US" sz="2500" kern="1200" dirty="0"/>
        </a:p>
      </dsp:txBody>
      <dsp:txXfrm>
        <a:off x="1955870" y="5195988"/>
        <a:ext cx="7557849" cy="124101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tif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tiff>
</file>

<file path=ppt/media/image41.png>
</file>

<file path=ppt/media/image42.png>
</file>

<file path=ppt/media/image4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14A4CE3F-0029-8F41-90F2-AE98B0834A42}" type="datetime1">
              <a:rPr lang="en-US" altLang="en-US"/>
              <a:pPr/>
              <a:t>1/21/17</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A478C68F-08BE-C74A-96B8-6FF2620435F7}" type="slidenum">
              <a:rPr lang="en-US" altLang="en-US"/>
              <a:pPr/>
              <a:t>‹#›</a:t>
            </a:fld>
            <a:endParaRPr lang="en-US" alt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1</a:t>
            </a:fld>
            <a:endParaRPr lang="en-US" altLang="en-US"/>
          </a:p>
        </p:txBody>
      </p:sp>
    </p:spTree>
    <p:extLst>
      <p:ext uri="{BB962C8B-B14F-4D97-AF65-F5344CB8AC3E}">
        <p14:creationId xmlns:p14="http://schemas.microsoft.com/office/powerpoint/2010/main" val="454806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2</a:t>
            </a:fld>
            <a:endParaRPr lang="en-US" altLang="en-US"/>
          </a:p>
        </p:txBody>
      </p:sp>
    </p:spTree>
    <p:extLst>
      <p:ext uri="{BB962C8B-B14F-4D97-AF65-F5344CB8AC3E}">
        <p14:creationId xmlns:p14="http://schemas.microsoft.com/office/powerpoint/2010/main" val="1264095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3</a:t>
            </a:fld>
            <a:endParaRPr lang="en-US" altLang="en-US"/>
          </a:p>
        </p:txBody>
      </p:sp>
    </p:spTree>
    <p:extLst>
      <p:ext uri="{BB962C8B-B14F-4D97-AF65-F5344CB8AC3E}">
        <p14:creationId xmlns:p14="http://schemas.microsoft.com/office/powerpoint/2010/main" val="1015857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4</a:t>
            </a:fld>
            <a:endParaRPr lang="en-US" altLang="en-US"/>
          </a:p>
        </p:txBody>
      </p:sp>
    </p:spTree>
    <p:extLst>
      <p:ext uri="{BB962C8B-B14F-4D97-AF65-F5344CB8AC3E}">
        <p14:creationId xmlns:p14="http://schemas.microsoft.com/office/powerpoint/2010/main" val="1704656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6930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9D645C-3847-0846-8344-F957DDB3F804}" type="datetime1">
              <a:rPr lang="en-US" altLang="en-US"/>
              <a:pPr/>
              <a:t>1/21/17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F1DA1FD-964F-6247-A1A9-11300D336CBB}" type="slidenum">
              <a:rPr lang="en-US" altLang="en-US"/>
              <a:pPr/>
              <a:t>‹#›</a:t>
            </a:fld>
            <a:endParaRPr lang="en-US" altLang="en-US"/>
          </a:p>
        </p:txBody>
      </p:sp>
    </p:spTree>
    <p:extLst>
      <p:ext uri="{BB962C8B-B14F-4D97-AF65-F5344CB8AC3E}">
        <p14:creationId xmlns:p14="http://schemas.microsoft.com/office/powerpoint/2010/main" val="1025202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E7DFCFF-C4A2-0540-B4D0-9300076E91C2}" type="datetime1">
              <a:rPr lang="en-US" altLang="en-US"/>
              <a:pPr/>
              <a:t>1/21/17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F298B2D-6469-6446-B40B-7189AA8BF642}" type="slidenum">
              <a:rPr lang="en-US" altLang="en-US"/>
              <a:pPr/>
              <a:t>‹#›</a:t>
            </a:fld>
            <a:endParaRPr lang="en-US" altLang="en-US"/>
          </a:p>
        </p:txBody>
      </p:sp>
    </p:spTree>
    <p:extLst>
      <p:ext uri="{BB962C8B-B14F-4D97-AF65-F5344CB8AC3E}">
        <p14:creationId xmlns:p14="http://schemas.microsoft.com/office/powerpoint/2010/main" val="1350490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16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D443B4C-157B-1243-AB60-88D50AFA86DD}" type="datetime1">
              <a:rPr lang="en-US" altLang="en-US"/>
              <a:pPr/>
              <a:t>1/21/17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F5C84E1-5BBF-7E45-A8AB-C0801A61EDC0}" type="slidenum">
              <a:rPr lang="en-US" altLang="en-US"/>
              <a:pPr/>
              <a:t>‹#›</a:t>
            </a:fld>
            <a:endParaRPr lang="en-US" altLang="en-US"/>
          </a:p>
        </p:txBody>
      </p:sp>
    </p:spTree>
    <p:extLst>
      <p:ext uri="{BB962C8B-B14F-4D97-AF65-F5344CB8AC3E}">
        <p14:creationId xmlns:p14="http://schemas.microsoft.com/office/powerpoint/2010/main" val="1714636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08F26E86-0E17-E644-BB83-B83681FD64DE}" type="datetime1">
              <a:rPr lang="en-US" altLang="en-US"/>
              <a:pPr/>
              <a:t>1/21/17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417DAD-2F6C-B44E-AA58-8262F25AB23E}" type="slidenum">
              <a:rPr lang="en-US" altLang="en-US"/>
              <a:pPr/>
              <a:t>‹#›</a:t>
            </a:fld>
            <a:endParaRPr lang="en-US" altLang="en-US"/>
          </a:p>
        </p:txBody>
      </p:sp>
    </p:spTree>
    <p:extLst>
      <p:ext uri="{BB962C8B-B14F-4D97-AF65-F5344CB8AC3E}">
        <p14:creationId xmlns:p14="http://schemas.microsoft.com/office/powerpoint/2010/main" val="195774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7F2230D-ECDF-DA49-B586-97F23F2CCA3F}" type="datetime1">
              <a:rPr lang="en-US" altLang="en-US"/>
              <a:pPr/>
              <a:t>1/21/17</a:t>
            </a:fld>
            <a:endParaRPr lang="en-US" alt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0CD2C1C-C904-874F-B83F-E8EAEB68118E}" type="slidenum">
              <a:rPr lang="en-US" altLang="en-US"/>
              <a:pPr/>
              <a:t>‹#›</a:t>
            </a:fld>
            <a:endParaRPr lang="en-US" altLang="en-US"/>
          </a:p>
        </p:txBody>
      </p:sp>
    </p:spTree>
    <p:extLst>
      <p:ext uri="{BB962C8B-B14F-4D97-AF65-F5344CB8AC3E}">
        <p14:creationId xmlns:p14="http://schemas.microsoft.com/office/powerpoint/2010/main" val="424238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1DF6092-04B5-C247-8652-4E2E6FF2EAFF}" type="datetime1">
              <a:rPr lang="en-US" altLang="en-US"/>
              <a:pPr/>
              <a:t>1/21/17</a:t>
            </a:fld>
            <a:endParaRPr lang="en-US" alt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70F571C-E5C9-2649-B79F-21980D0DE135}" type="slidenum">
              <a:rPr lang="en-US" altLang="en-US"/>
              <a:pPr/>
              <a:t>‹#›</a:t>
            </a:fld>
            <a:endParaRPr lang="en-US" altLang="en-US"/>
          </a:p>
        </p:txBody>
      </p:sp>
    </p:spTree>
    <p:extLst>
      <p:ext uri="{BB962C8B-B14F-4D97-AF65-F5344CB8AC3E}">
        <p14:creationId xmlns:p14="http://schemas.microsoft.com/office/powerpoint/2010/main" val="719885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04C3DDE-8446-4548-9B40-83E7FBABEC72}" type="datetime1">
              <a:rPr lang="en-US" altLang="en-US"/>
              <a:pPr/>
              <a:t>1/21/17</a:t>
            </a:fld>
            <a:endParaRPr lang="en-US" alt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E6A727CA-95DF-064C-90E7-C282B5BD1964}" type="slidenum">
              <a:rPr lang="en-US" altLang="en-US"/>
              <a:pPr/>
              <a:t>‹#›</a:t>
            </a:fld>
            <a:endParaRPr lang="en-US" altLang="en-US"/>
          </a:p>
        </p:txBody>
      </p:sp>
    </p:spTree>
    <p:extLst>
      <p:ext uri="{BB962C8B-B14F-4D97-AF65-F5344CB8AC3E}">
        <p14:creationId xmlns:p14="http://schemas.microsoft.com/office/powerpoint/2010/main" val="164976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F2AB1926-D0EF-914C-AC67-9F7F08A2B16E}" type="datetime1">
              <a:rPr lang="en-US" altLang="en-US"/>
              <a:pPr/>
              <a:t>1/21/17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54A0F5B5-76D4-CD42-BEF5-0CE938B2C509}" type="slidenum">
              <a:rPr lang="en-US" altLang="en-US"/>
              <a:pPr/>
              <a:t>‹#›</a:t>
            </a:fld>
            <a:endParaRPr lang="en-US" altLang="en-US"/>
          </a:p>
        </p:txBody>
      </p:sp>
    </p:spTree>
    <p:extLst>
      <p:ext uri="{BB962C8B-B14F-4D97-AF65-F5344CB8AC3E}">
        <p14:creationId xmlns:p14="http://schemas.microsoft.com/office/powerpoint/2010/main" val="596516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2757AAA-C827-E14F-B7E6-462FB9EC8FCA}" type="datetime1">
              <a:rPr lang="en-US" altLang="en-US"/>
              <a:pPr/>
              <a:t>1/21/17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F6B4504-FAE6-5747-A3A6-C880B72178E8}" type="slidenum">
              <a:rPr lang="en-US" altLang="en-US"/>
              <a:pPr/>
              <a:t>‹#›</a:t>
            </a:fld>
            <a:endParaRPr lang="en-US" altLang="en-US"/>
          </a:p>
        </p:txBody>
      </p:sp>
    </p:spTree>
    <p:extLst>
      <p:ext uri="{BB962C8B-B14F-4D97-AF65-F5344CB8AC3E}">
        <p14:creationId xmlns:p14="http://schemas.microsoft.com/office/powerpoint/2010/main" val="11896414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xStyles>
    <p:titleStyle>
      <a:lvl1pPr algn="ctr" defTabSz="2193925" rtl="0" eaLnBrk="0" fontAlgn="base" hangingPunct="0">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0" fontAlgn="base" hangingPunct="0">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0" fontAlgn="base" hangingPunct="0">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20" Type="http://schemas.openxmlformats.org/officeDocument/2006/relationships/image" Target="../media/image18.png"/><Relationship Id="rId21" Type="http://schemas.openxmlformats.org/officeDocument/2006/relationships/image" Target="../media/image19.png"/><Relationship Id="rId22" Type="http://schemas.openxmlformats.org/officeDocument/2006/relationships/image" Target="../media/image20.png"/><Relationship Id="rId23" Type="http://schemas.openxmlformats.org/officeDocument/2006/relationships/image" Target="../media/image21.png"/><Relationship Id="rId24" Type="http://schemas.openxmlformats.org/officeDocument/2006/relationships/image" Target="../media/image22.png"/><Relationship Id="rId25" Type="http://schemas.openxmlformats.org/officeDocument/2006/relationships/image" Target="../media/image23.png"/><Relationship Id="rId26" Type="http://schemas.openxmlformats.org/officeDocument/2006/relationships/image" Target="../media/image24.png"/><Relationship Id="rId27" Type="http://schemas.openxmlformats.org/officeDocument/2006/relationships/image" Target="../media/image25.png"/><Relationship Id="rId28" Type="http://schemas.openxmlformats.org/officeDocument/2006/relationships/oleObject" Target="../embeddings/oleObject1.bin"/><Relationship Id="rId29" Type="http://schemas.openxmlformats.org/officeDocument/2006/relationships/image" Target="../media/image1.emf"/><Relationship Id="rId30" Type="http://schemas.openxmlformats.org/officeDocument/2006/relationships/image" Target="../media/image26.tiff"/><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1.v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emf"/></Relationships>
</file>

<file path=ppt/slides/_rels/slide2.xml.rels><?xml version="1.0" encoding="UTF-8" standalone="yes"?>
<Relationships xmlns="http://schemas.openxmlformats.org/package/2006/relationships"><Relationship Id="rId9" Type="http://schemas.openxmlformats.org/officeDocument/2006/relationships/image" Target="../media/image10.png"/><Relationship Id="rId20" Type="http://schemas.openxmlformats.org/officeDocument/2006/relationships/image" Target="../media/image18.png"/><Relationship Id="rId21" Type="http://schemas.openxmlformats.org/officeDocument/2006/relationships/image" Target="../media/image25.png"/><Relationship Id="rId22" Type="http://schemas.openxmlformats.org/officeDocument/2006/relationships/oleObject" Target="../embeddings/oleObject2.bin"/><Relationship Id="rId23" Type="http://schemas.openxmlformats.org/officeDocument/2006/relationships/image" Target="../media/image1.emf"/><Relationship Id="rId24" Type="http://schemas.openxmlformats.org/officeDocument/2006/relationships/image" Target="../media/image4.emf"/><Relationship Id="rId25" Type="http://schemas.openxmlformats.org/officeDocument/2006/relationships/image" Target="../media/image5.emf"/><Relationship Id="rId26" Type="http://schemas.openxmlformats.org/officeDocument/2006/relationships/image" Target="../media/image6.emf"/><Relationship Id="rId27" Type="http://schemas.openxmlformats.org/officeDocument/2006/relationships/image" Target="../media/image20.png"/><Relationship Id="rId28" Type="http://schemas.openxmlformats.org/officeDocument/2006/relationships/image" Target="../media/image21.png"/><Relationship Id="rId29" Type="http://schemas.openxmlformats.org/officeDocument/2006/relationships/image" Target="../media/image22.png"/><Relationship Id="rId30" Type="http://schemas.openxmlformats.org/officeDocument/2006/relationships/image" Target="../media/image26.tiff"/><Relationship Id="rId10" Type="http://schemas.openxmlformats.org/officeDocument/2006/relationships/image" Target="../media/image11.png"/><Relationship Id="rId11" Type="http://schemas.openxmlformats.org/officeDocument/2006/relationships/image" Target="../media/image12.png"/><Relationship Id="rId12" Type="http://schemas.openxmlformats.org/officeDocument/2006/relationships/image" Target="../media/image19.png"/><Relationship Id="rId13" Type="http://schemas.openxmlformats.org/officeDocument/2006/relationships/image" Target="../media/image23.png"/><Relationship Id="rId14" Type="http://schemas.openxmlformats.org/officeDocument/2006/relationships/image" Target="../media/image24.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2.v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s>
</file>

<file path=ppt/slides/_rels/slide3.xml.rels><?xml version="1.0" encoding="UTF-8" standalone="yes"?>
<Relationships xmlns="http://schemas.openxmlformats.org/package/2006/relationships"><Relationship Id="rId46" Type="http://schemas.openxmlformats.org/officeDocument/2006/relationships/diagramLayout" Target="../diagrams/layout4.xml"/><Relationship Id="rId47" Type="http://schemas.openxmlformats.org/officeDocument/2006/relationships/diagramQuickStyle" Target="../diagrams/quickStyle4.xml"/><Relationship Id="rId48" Type="http://schemas.openxmlformats.org/officeDocument/2006/relationships/diagramColors" Target="../diagrams/colors4.xml"/><Relationship Id="rId49" Type="http://schemas.microsoft.com/office/2007/relationships/diagramDrawing" Target="../diagrams/drawing4.xml"/><Relationship Id="rId20" Type="http://schemas.openxmlformats.org/officeDocument/2006/relationships/image" Target="../media/image25.png"/><Relationship Id="rId21" Type="http://schemas.openxmlformats.org/officeDocument/2006/relationships/oleObject" Target="../embeddings/oleObject3.bin"/><Relationship Id="rId22" Type="http://schemas.openxmlformats.org/officeDocument/2006/relationships/image" Target="../media/image1.emf"/><Relationship Id="rId23" Type="http://schemas.openxmlformats.org/officeDocument/2006/relationships/image" Target="../media/image4.emf"/><Relationship Id="rId24" Type="http://schemas.openxmlformats.org/officeDocument/2006/relationships/image" Target="../media/image5.emf"/><Relationship Id="rId25" Type="http://schemas.openxmlformats.org/officeDocument/2006/relationships/image" Target="../media/image6.emf"/><Relationship Id="rId26" Type="http://schemas.openxmlformats.org/officeDocument/2006/relationships/image" Target="../media/image20.png"/><Relationship Id="rId27" Type="http://schemas.openxmlformats.org/officeDocument/2006/relationships/image" Target="../media/image21.png"/><Relationship Id="rId28" Type="http://schemas.openxmlformats.org/officeDocument/2006/relationships/image" Target="../media/image22.png"/><Relationship Id="rId29" Type="http://schemas.openxmlformats.org/officeDocument/2006/relationships/image" Target="../media/image26.tiff"/><Relationship Id="rId50" Type="http://schemas.openxmlformats.org/officeDocument/2006/relationships/image" Target="../media/image28.png"/><Relationship Id="rId1" Type="http://schemas.openxmlformats.org/officeDocument/2006/relationships/vmlDrawing" Target="../drawings/vmlDrawing3.v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diagramData" Target="../diagrams/data1.xml"/><Relationship Id="rId31" Type="http://schemas.openxmlformats.org/officeDocument/2006/relationships/diagramLayout" Target="../diagrams/layout1.xml"/><Relationship Id="rId32" Type="http://schemas.openxmlformats.org/officeDocument/2006/relationships/diagramQuickStyle" Target="../diagrams/quickStyle1.xml"/><Relationship Id="rId9"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diagramColors" Target="../diagrams/colors1.xml"/><Relationship Id="rId34" Type="http://schemas.microsoft.com/office/2007/relationships/diagramDrawing" Target="../diagrams/drawing1.xml"/><Relationship Id="rId35" Type="http://schemas.openxmlformats.org/officeDocument/2006/relationships/diagramData" Target="../diagrams/data2.xml"/><Relationship Id="rId36" Type="http://schemas.openxmlformats.org/officeDocument/2006/relationships/diagramLayout" Target="../diagrams/layout2.xml"/><Relationship Id="rId10" Type="http://schemas.openxmlformats.org/officeDocument/2006/relationships/image" Target="../media/image12.png"/><Relationship Id="rId11" Type="http://schemas.openxmlformats.org/officeDocument/2006/relationships/image" Target="../media/image19.png"/><Relationship Id="rId12" Type="http://schemas.openxmlformats.org/officeDocument/2006/relationships/image" Target="../media/image23.png"/><Relationship Id="rId13" Type="http://schemas.openxmlformats.org/officeDocument/2006/relationships/image" Target="../media/image24.png"/><Relationship Id="rId14" Type="http://schemas.openxmlformats.org/officeDocument/2006/relationships/image" Target="../media/image13.png"/><Relationship Id="rId15" Type="http://schemas.openxmlformats.org/officeDocument/2006/relationships/image" Target="../media/image14.png"/><Relationship Id="rId16" Type="http://schemas.openxmlformats.org/officeDocument/2006/relationships/image" Target="../media/image15.png"/><Relationship Id="rId17" Type="http://schemas.openxmlformats.org/officeDocument/2006/relationships/image" Target="../media/image16.png"/><Relationship Id="rId18" Type="http://schemas.openxmlformats.org/officeDocument/2006/relationships/image" Target="../media/image17.png"/><Relationship Id="rId19" Type="http://schemas.openxmlformats.org/officeDocument/2006/relationships/image" Target="../media/image18.png"/><Relationship Id="rId37" Type="http://schemas.openxmlformats.org/officeDocument/2006/relationships/diagramQuickStyle" Target="../diagrams/quickStyle2.xml"/><Relationship Id="rId38" Type="http://schemas.openxmlformats.org/officeDocument/2006/relationships/diagramColors" Target="../diagrams/colors2.xml"/><Relationship Id="rId39" Type="http://schemas.microsoft.com/office/2007/relationships/diagramDrawing" Target="../diagrams/drawing2.xml"/><Relationship Id="rId40" Type="http://schemas.openxmlformats.org/officeDocument/2006/relationships/diagramData" Target="../diagrams/data3.xml"/><Relationship Id="rId41" Type="http://schemas.openxmlformats.org/officeDocument/2006/relationships/diagramLayout" Target="../diagrams/layout3.xml"/><Relationship Id="rId42" Type="http://schemas.openxmlformats.org/officeDocument/2006/relationships/diagramQuickStyle" Target="../diagrams/quickStyle3.xml"/><Relationship Id="rId43" Type="http://schemas.openxmlformats.org/officeDocument/2006/relationships/diagramColors" Target="../diagrams/colors3.xml"/><Relationship Id="rId44" Type="http://schemas.microsoft.com/office/2007/relationships/diagramDrawing" Target="../diagrams/drawing3.xml"/><Relationship Id="rId45" Type="http://schemas.openxmlformats.org/officeDocument/2006/relationships/diagramData" Target="../diagrams/data4.xml"/></Relationships>
</file>

<file path=ppt/slides/_rels/slide4.xml.rels><?xml version="1.0" encoding="UTF-8" standalone="yes"?>
<Relationships xmlns="http://schemas.openxmlformats.org/package/2006/relationships"><Relationship Id="rId20" Type="http://schemas.openxmlformats.org/officeDocument/2006/relationships/diagramLayout" Target="../diagrams/layout7.xml"/><Relationship Id="rId21" Type="http://schemas.openxmlformats.org/officeDocument/2006/relationships/diagramQuickStyle" Target="../diagrams/quickStyle7.xml"/><Relationship Id="rId22" Type="http://schemas.openxmlformats.org/officeDocument/2006/relationships/diagramColors" Target="../diagrams/colors7.xml"/><Relationship Id="rId23" Type="http://schemas.microsoft.com/office/2007/relationships/diagramDrawing" Target="../diagrams/drawing7.xml"/><Relationship Id="rId24" Type="http://schemas.openxmlformats.org/officeDocument/2006/relationships/image" Target="../media/image19.png"/><Relationship Id="rId25" Type="http://schemas.openxmlformats.org/officeDocument/2006/relationships/image" Target="../media/image20.png"/><Relationship Id="rId26" Type="http://schemas.openxmlformats.org/officeDocument/2006/relationships/image" Target="../media/image29.png"/><Relationship Id="rId27" Type="http://schemas.openxmlformats.org/officeDocument/2006/relationships/image" Target="../media/image4.emf"/><Relationship Id="rId28" Type="http://schemas.openxmlformats.org/officeDocument/2006/relationships/image" Target="../media/image5.emf"/><Relationship Id="rId29" Type="http://schemas.openxmlformats.org/officeDocument/2006/relationships/image" Target="../media/image6.emf"/><Relationship Id="rId1" Type="http://schemas.openxmlformats.org/officeDocument/2006/relationships/vmlDrawing" Target="../drawings/vmlDrawing4.v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oleObject" Target="../embeddings/oleObject4.bin"/><Relationship Id="rId31" Type="http://schemas.openxmlformats.org/officeDocument/2006/relationships/image" Target="../media/image1.emf"/><Relationship Id="rId32" Type="http://schemas.openxmlformats.org/officeDocument/2006/relationships/image" Target="../media/image30.png"/><Relationship Id="rId9" Type="http://schemas.openxmlformats.org/officeDocument/2006/relationships/diagramData" Target="../diagrams/data5.xml"/><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image" Target="../media/image31.png"/><Relationship Id="rId34" Type="http://schemas.openxmlformats.org/officeDocument/2006/relationships/image" Target="../media/image32.png"/><Relationship Id="rId35" Type="http://schemas.openxmlformats.org/officeDocument/2006/relationships/image" Target="../media/image33.png"/><Relationship Id="rId36" Type="http://schemas.openxmlformats.org/officeDocument/2006/relationships/image" Target="../media/image34.png"/><Relationship Id="rId10" Type="http://schemas.openxmlformats.org/officeDocument/2006/relationships/diagramLayout" Target="../diagrams/layout5.xml"/><Relationship Id="rId11" Type="http://schemas.openxmlformats.org/officeDocument/2006/relationships/diagramQuickStyle" Target="../diagrams/quickStyle5.xml"/><Relationship Id="rId12" Type="http://schemas.openxmlformats.org/officeDocument/2006/relationships/diagramColors" Target="../diagrams/colors5.xml"/><Relationship Id="rId13" Type="http://schemas.microsoft.com/office/2007/relationships/diagramDrawing" Target="../diagrams/drawing5.xml"/><Relationship Id="rId14" Type="http://schemas.openxmlformats.org/officeDocument/2006/relationships/diagramData" Target="../diagrams/data6.xml"/><Relationship Id="rId15" Type="http://schemas.openxmlformats.org/officeDocument/2006/relationships/diagramLayout" Target="../diagrams/layout6.xml"/><Relationship Id="rId16" Type="http://schemas.openxmlformats.org/officeDocument/2006/relationships/diagramQuickStyle" Target="../diagrams/quickStyle6.xml"/><Relationship Id="rId17" Type="http://schemas.openxmlformats.org/officeDocument/2006/relationships/diagramColors" Target="../diagrams/colors6.xml"/><Relationship Id="rId18" Type="http://schemas.microsoft.com/office/2007/relationships/diagramDrawing" Target="../diagrams/drawing6.xml"/><Relationship Id="rId19" Type="http://schemas.openxmlformats.org/officeDocument/2006/relationships/diagramData" Target="../diagrams/data7.xml"/><Relationship Id="rId37" Type="http://schemas.openxmlformats.org/officeDocument/2006/relationships/image" Target="../media/image35.png"/><Relationship Id="rId38" Type="http://schemas.openxmlformats.org/officeDocument/2006/relationships/image" Target="../media/image36.png"/><Relationship Id="rId39" Type="http://schemas.openxmlformats.org/officeDocument/2006/relationships/image" Target="../media/image37.png"/><Relationship Id="rId40" Type="http://schemas.openxmlformats.org/officeDocument/2006/relationships/image" Target="../media/image38.png"/><Relationship Id="rId41" Type="http://schemas.openxmlformats.org/officeDocument/2006/relationships/image" Target="../media/image39.png"/><Relationship Id="rId42" Type="http://schemas.openxmlformats.org/officeDocument/2006/relationships/image" Target="../media/image40.tiff"/><Relationship Id="rId43" Type="http://schemas.openxmlformats.org/officeDocument/2006/relationships/image" Target="../media/image41.png"/><Relationship Id="rId44" Type="http://schemas.openxmlformats.org/officeDocument/2006/relationships/image" Target="../media/image42.png"/><Relationship Id="rId45" Type="http://schemas.openxmlformats.org/officeDocument/2006/relationships/image" Target="../media/image4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a:p>
        </p:txBody>
      </p:sp>
      <p:sp>
        <p:nvSpPr>
          <p:cNvPr id="7" name="Rectangle 35"/>
          <p:cNvSpPr>
            <a:spLocks noChangeArrowheads="1"/>
          </p:cNvSpPr>
          <p:nvPr/>
        </p:nvSpPr>
        <p:spPr bwMode="auto">
          <a:xfrm>
            <a:off x="11720513" y="27017746"/>
            <a:ext cx="9829800" cy="5083091"/>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287000" cy="11582401"/>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err="1" smtClean="0">
                <a:solidFill>
                  <a:srgbClr val="131F33"/>
                </a:solidFill>
              </a:rPr>
              <a:t>Abstruct</a:t>
            </a:r>
            <a:endParaRPr lang="en-GB" altLang="en-US" sz="4000" b="1" dirty="0">
              <a:solidFill>
                <a:srgbClr val="131F33"/>
              </a:solidFill>
            </a:endParaRPr>
          </a:p>
          <a:p>
            <a:pPr algn="just" eaLnBrk="1" hangingPunct="1"/>
            <a:r>
              <a:rPr lang="en-US" altLang="en-US" sz="2800" dirty="0"/>
              <a:t> </a:t>
            </a:r>
            <a:endParaRPr lang="en-US" alt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287000" cy="15162212"/>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734800" y="5181600"/>
            <a:ext cx="9829800" cy="215646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dirty="0">
              <a:latin typeface="Georgia" charset="0"/>
            </a:endParaRPr>
          </a:p>
        </p:txBody>
      </p:sp>
      <p:sp>
        <p:nvSpPr>
          <p:cNvPr id="11" name="Rectangle 51"/>
          <p:cNvSpPr>
            <a:spLocks noChangeArrowheads="1"/>
          </p:cNvSpPr>
          <p:nvPr/>
        </p:nvSpPr>
        <p:spPr bwMode="auto">
          <a:xfrm>
            <a:off x="22326599" y="5181600"/>
            <a:ext cx="20802601" cy="24454613"/>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r>
              <a:rPr lang="en-US" sz="2800" b="1" dirty="0" smtClean="0">
                <a:latin typeface="Georgia" charset="0"/>
                <a:ea typeface="Georgia" charset="0"/>
                <a:cs typeface="Georgia" charset="0"/>
              </a:rPr>
              <a:t>)</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altLang="en-US" sz="2800" b="1" dirty="0" smtClean="0">
                <a:latin typeface="Georgia" charset="0"/>
                <a:ea typeface="Georgia" charset="0"/>
                <a:cs typeface="Georgia" charset="0"/>
              </a:rPr>
              <a:t>Process Analysis of BC Aging</a:t>
            </a: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sp>
        <p:nvSpPr>
          <p:cNvPr id="13" name="Rectangle 34"/>
          <p:cNvSpPr>
            <a:spLocks noChangeArrowheads="1"/>
          </p:cNvSpPr>
          <p:nvPr/>
        </p:nvSpPr>
        <p:spPr bwMode="auto">
          <a:xfrm>
            <a:off x="22113547" y="29799034"/>
            <a:ext cx="13864066" cy="2267459"/>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a:solidFill>
                  <a:srgbClr val="131F33"/>
                </a:solidFill>
              </a:rPr>
              <a:t>CONCLUSIONS</a:t>
            </a:r>
          </a:p>
          <a:p>
            <a:pPr eaLnBrk="1" hangingPunct="1"/>
            <a:endParaRPr lang="en-US" altLang="en-US" sz="2800" dirty="0"/>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928657817"/>
              </p:ext>
            </p:extLst>
          </p:nvPr>
        </p:nvGraphicFramePr>
        <p:xfrm>
          <a:off x="12980529" y="18460189"/>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grpSp>
        <p:nvGrpSpPr>
          <p:cNvPr id="74" name="Group 73"/>
          <p:cNvGrpSpPr/>
          <p:nvPr/>
        </p:nvGrpSpPr>
        <p:grpSpPr>
          <a:xfrm>
            <a:off x="17273820" y="14816577"/>
            <a:ext cx="3094742" cy="2473439"/>
            <a:chOff x="5842896" y="1630112"/>
            <a:chExt cx="2351079" cy="1994177"/>
          </a:xfrm>
        </p:grpSpPr>
        <p:pic>
          <p:nvPicPr>
            <p:cNvPr id="75" name="Picture 74"/>
            <p:cNvPicPr>
              <a:picLocks noChangeAspect="1"/>
            </p:cNvPicPr>
            <p:nvPr/>
          </p:nvPicPr>
          <p:blipFill>
            <a:blip r:embed="rId6"/>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7"/>
            <a:stretch>
              <a:fillRect/>
            </a:stretch>
          </p:blipFill>
          <p:spPr>
            <a:xfrm>
              <a:off x="6493441" y="2976314"/>
              <a:ext cx="455334" cy="647975"/>
            </a:xfrm>
            <a:prstGeom prst="rect">
              <a:avLst/>
            </a:prstGeom>
          </p:spPr>
        </p:pic>
        <p:pic>
          <p:nvPicPr>
            <p:cNvPr id="79" name="Picture 78"/>
            <p:cNvPicPr>
              <a:picLocks noChangeAspect="1"/>
            </p:cNvPicPr>
            <p:nvPr/>
          </p:nvPicPr>
          <p:blipFill>
            <a:blip r:embed="rId8"/>
            <a:stretch>
              <a:fillRect/>
            </a:stretch>
          </p:blipFill>
          <p:spPr>
            <a:xfrm>
              <a:off x="7606142" y="2979093"/>
              <a:ext cx="432298" cy="631819"/>
            </a:xfrm>
            <a:prstGeom prst="rect">
              <a:avLst/>
            </a:prstGeom>
          </p:spPr>
        </p:pic>
      </p:grpSp>
      <p:sp>
        <p:nvSpPr>
          <p:cNvPr id="5" name="TextBox 4"/>
          <p:cNvSpPr txBox="1"/>
          <p:nvPr/>
        </p:nvSpPr>
        <p:spPr>
          <a:xfrm>
            <a:off x="12189506" y="17843455"/>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2543146" y="7348554"/>
            <a:ext cx="8581915" cy="7329826"/>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1486720"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541765" y="22662826"/>
            <a:ext cx="5191000" cy="2335704"/>
          </a:xfrm>
          <a:prstGeom prst="rect">
            <a:avLst/>
          </a:prstGeom>
          <a:noFill/>
        </p:spPr>
        <p:txBody>
          <a:bodyPr wrap="square" rtlCol="0">
            <a:spAutoFit/>
          </a:bodyPr>
          <a:lstStyle/>
          <a:p>
            <a:pPr algn="just"/>
            <a:r>
              <a:rPr lang="en-US" sz="2800" dirty="0" smtClean="0"/>
              <a:t>The </a:t>
            </a:r>
            <a:r>
              <a:rPr lang="en-US" sz="2800" dirty="0"/>
              <a:t>equivalent of 8-monolayers of sulfate is needed to transfer material from the primary carbon mode (fresh) into the accumulation mode (aged</a:t>
            </a:r>
            <a:r>
              <a:rPr lang="en-US" sz="2800" dirty="0" smtClean="0"/>
              <a:t>).</a:t>
            </a:r>
          </a:p>
        </p:txBody>
      </p:sp>
      <p:sp>
        <p:nvSpPr>
          <p:cNvPr id="100" name="TextBox 99"/>
          <p:cNvSpPr txBox="1"/>
          <p:nvPr/>
        </p:nvSpPr>
        <p:spPr>
          <a:xfrm>
            <a:off x="12516946" y="21498580"/>
            <a:ext cx="8020126" cy="523220"/>
          </a:xfrm>
          <a:prstGeom prst="rect">
            <a:avLst/>
          </a:prstGeom>
          <a:noFill/>
        </p:spPr>
        <p:txBody>
          <a:bodyPr wrap="square" rtlCol="0">
            <a:spAutoFit/>
          </a:bodyPr>
          <a:lstStyle/>
          <a:p>
            <a:r>
              <a:rPr kumimoji="1" lang="en-US" altLang="zh-CN" sz="2800" b="1" dirty="0">
                <a:solidFill>
                  <a:srgbClr val="C00000"/>
                </a:solidFill>
                <a:latin typeface="+mj-lt"/>
              </a:rPr>
              <a:t>Condensation: “Monolayer-of-sulfate criterion</a:t>
            </a:r>
            <a:r>
              <a:rPr kumimoji="1" lang="en-US" altLang="zh-CN" sz="2800" b="1" dirty="0" smtClean="0">
                <a:solidFill>
                  <a:srgbClr val="C00000"/>
                </a:solidFill>
                <a:latin typeface="+mj-lt"/>
              </a:rPr>
              <a:t>”</a:t>
            </a:r>
            <a:endParaRPr kumimoji="1" lang="en-US" altLang="zh-CN" sz="2800" b="1" dirty="0">
              <a:solidFill>
                <a:srgbClr val="C00000"/>
              </a:solidFill>
              <a:latin typeface="+mj-lt"/>
            </a:endParaRPr>
          </a:p>
        </p:txBody>
      </p:sp>
      <p:sp>
        <p:nvSpPr>
          <p:cNvPr id="101" name="TextBox 100"/>
          <p:cNvSpPr txBox="1"/>
          <p:nvPr/>
        </p:nvSpPr>
        <p:spPr>
          <a:xfrm>
            <a:off x="16149179" y="257364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22509681"/>
            <a:ext cx="5104805" cy="2922098"/>
            <a:chOff x="15827746" y="19301176"/>
            <a:chExt cx="5104805" cy="2922098"/>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1823164"/>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103784"/>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529661" y="15357595"/>
            <a:ext cx="4382461" cy="1323439"/>
          </a:xfrm>
          <a:prstGeom prst="rect">
            <a:avLst/>
          </a:prstGeom>
          <a:noFill/>
        </p:spPr>
        <p:txBody>
          <a:bodyPr wrap="square" rtlCol="0">
            <a:spAutoFit/>
          </a:bodyPr>
          <a:lstStyle/>
          <a:p>
            <a:r>
              <a:rPr kumimoji="1" lang="en-US" altLang="zh-CN" sz="2000" b="1" dirty="0" smtClean="0">
                <a:latin typeface="+mj-lt"/>
              </a:rPr>
              <a:t>BC aging timescale computed from model transfer </a:t>
            </a:r>
            <a:r>
              <a:rPr kumimoji="1" lang="en-US" altLang="zh-CN" sz="2000" b="1" dirty="0">
                <a:latin typeface="+mj-lt"/>
              </a:rPr>
              <a:t>r</a:t>
            </a:r>
            <a:r>
              <a:rPr kumimoji="1" lang="en-US" altLang="zh-CN" sz="2000" b="1" dirty="0" smtClean="0">
                <a:latin typeface="+mj-lt"/>
              </a:rPr>
              <a:t>ate due to Coagulation and Condensation processes (aging).</a:t>
            </a:r>
            <a:endParaRPr kumimoji="1" lang="en-US" altLang="zh-CN" sz="2000" b="1" dirty="0">
              <a:latin typeface="+mj-lt"/>
            </a:endParaRPr>
          </a:p>
        </p:txBody>
      </p:sp>
      <p:cxnSp>
        <p:nvCxnSpPr>
          <p:cNvPr id="113" name="Straight Arrow Connector 112"/>
          <p:cNvCxnSpPr>
            <a:stCxn id="115" idx="4"/>
          </p:cNvCxnSpPr>
          <p:nvPr/>
        </p:nvCxnSpPr>
        <p:spPr>
          <a:xfrm>
            <a:off x="17313360" y="12805526"/>
            <a:ext cx="1658242" cy="1872854"/>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6192236" y="11963399"/>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905532" y="6934200"/>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sp>
        <p:nvSpPr>
          <p:cNvPr id="22" name="TextBox 21"/>
          <p:cNvSpPr txBox="1"/>
          <p:nvPr/>
        </p:nvSpPr>
        <p:spPr>
          <a:xfrm>
            <a:off x="23012400" y="19659600"/>
            <a:ext cx="8318545" cy="400110"/>
          </a:xfrm>
          <a:prstGeom prst="rect">
            <a:avLst/>
          </a:prstGeom>
          <a:noFill/>
          <a:ln>
            <a:solidFill>
              <a:srgbClr val="0070C0"/>
            </a:solidFill>
          </a:ln>
        </p:spPr>
        <p:txBody>
          <a:bodyPr wrap="square" rtlCol="0">
            <a:spAutoFit/>
          </a:bodyPr>
          <a:lstStyle/>
          <a:p>
            <a:r>
              <a:rPr lang="en-US" sz="2000" dirty="0" smtClean="0"/>
              <a:t>In </a:t>
            </a:r>
            <a:r>
              <a:rPr lang="en-US" sz="2000" dirty="0"/>
              <a:t>the Arctic: Most of BC is in primary </a:t>
            </a:r>
            <a:r>
              <a:rPr lang="en-US" sz="2000" dirty="0" smtClean="0"/>
              <a:t>carbon mode </a:t>
            </a:r>
            <a:r>
              <a:rPr lang="en-US" sz="2000" smtClean="0"/>
              <a:t>(externally mixed)!</a:t>
            </a:r>
            <a:endParaRPr lang="en-US" sz="2000" dirty="0"/>
          </a:p>
        </p:txBody>
      </p:sp>
      <p:grpSp>
        <p:nvGrpSpPr>
          <p:cNvPr id="192" name="Group 191"/>
          <p:cNvGrpSpPr/>
          <p:nvPr/>
        </p:nvGrpSpPr>
        <p:grpSpPr>
          <a:xfrm>
            <a:off x="28293970" y="6817554"/>
            <a:ext cx="14378030" cy="6288846"/>
            <a:chOff x="28293970" y="7143690"/>
            <a:chExt cx="14378030" cy="6288846"/>
          </a:xfrm>
        </p:grpSpPr>
        <p:sp>
          <p:nvSpPr>
            <p:cNvPr id="129" name="TextBox 128"/>
            <p:cNvSpPr txBox="1"/>
            <p:nvPr/>
          </p:nvSpPr>
          <p:spPr>
            <a:xfrm>
              <a:off x="38785800" y="10877881"/>
              <a:ext cx="3385807" cy="1938992"/>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a:p>
              <a:r>
                <a:rPr lang="en-US" sz="2400" dirty="0" smtClean="0"/>
                <a:t>L12: 12 monolayers</a:t>
              </a:r>
              <a:endParaRPr lang="en-US" sz="2400" dirty="0"/>
            </a:p>
          </p:txBody>
        </p:sp>
        <p:grpSp>
          <p:nvGrpSpPr>
            <p:cNvPr id="72" name="Group 71"/>
            <p:cNvGrpSpPr/>
            <p:nvPr/>
          </p:nvGrpSpPr>
          <p:grpSpPr>
            <a:xfrm>
              <a:off x="29716486" y="7525512"/>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86" name="Group 85"/>
            <p:cNvGrpSpPr/>
            <p:nvPr/>
          </p:nvGrpSpPr>
          <p:grpSpPr>
            <a:xfrm>
              <a:off x="37907620" y="7460299"/>
              <a:ext cx="4764380" cy="2902901"/>
              <a:chOff x="2086345" y="945708"/>
              <a:chExt cx="8033456" cy="4476897"/>
            </a:xfrm>
          </p:grpSpPr>
          <p:pic>
            <p:nvPicPr>
              <p:cNvPr id="87" name="Picture 8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32249399" y="7143690"/>
              <a:ext cx="8402165" cy="400110"/>
            </a:xfrm>
            <a:prstGeom prst="rect">
              <a:avLst/>
            </a:prstGeom>
            <a:noFill/>
          </p:spPr>
          <p:txBody>
            <a:bodyPr wrap="square" rtlCol="0">
              <a:spAutoFit/>
            </a:bodyPr>
            <a:lstStyle/>
            <a:p>
              <a:r>
                <a:rPr lang="en-US" sz="2000" b="1" dirty="0" smtClean="0"/>
                <a:t>Monthly BC </a:t>
              </a:r>
              <a:r>
                <a:rPr lang="en-US" sz="2000" b="1" smtClean="0"/>
                <a:t>Vertical Profile</a:t>
              </a:r>
              <a:endParaRPr lang="en-US" sz="2000" b="1" dirty="0"/>
            </a:p>
          </p:txBody>
        </p:sp>
        <p:sp>
          <p:nvSpPr>
            <p:cNvPr id="37" name="TextBox 36"/>
            <p:cNvSpPr txBox="1"/>
            <p:nvPr/>
          </p:nvSpPr>
          <p:spPr>
            <a:xfrm>
              <a:off x="28651200" y="8562673"/>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8293970" y="11456961"/>
              <a:ext cx="1752600" cy="400110"/>
            </a:xfrm>
            <a:prstGeom prst="rect">
              <a:avLst/>
            </a:prstGeom>
            <a:noFill/>
          </p:spPr>
          <p:txBody>
            <a:bodyPr wrap="square" rtlCol="0">
              <a:spAutoFit/>
            </a:bodyPr>
            <a:lstStyle/>
            <a:p>
              <a:r>
                <a:rPr lang="en-US" sz="2000" b="1" dirty="0" smtClean="0"/>
                <a:t>September</a:t>
              </a:r>
              <a:endParaRPr lang="en-US" sz="2000" b="1" dirty="0"/>
            </a:p>
          </p:txBody>
        </p:sp>
      </p:grpSp>
      <p:grpSp>
        <p:nvGrpSpPr>
          <p:cNvPr id="38" name="Group 37"/>
          <p:cNvGrpSpPr/>
          <p:nvPr/>
        </p:nvGrpSpPr>
        <p:grpSpPr>
          <a:xfrm>
            <a:off x="22910529" y="14706600"/>
            <a:ext cx="6026811" cy="4905020"/>
            <a:chOff x="22636397" y="14525980"/>
            <a:chExt cx="5769069" cy="4905020"/>
          </a:xfrm>
        </p:grpSpPr>
        <p:grpSp>
          <p:nvGrpSpPr>
            <p:cNvPr id="28" name="Group 27"/>
            <p:cNvGrpSpPr/>
            <p:nvPr/>
          </p:nvGrpSpPr>
          <p:grpSpPr>
            <a:xfrm>
              <a:off x="22636397" y="14525980"/>
              <a:ext cx="5405203" cy="4905020"/>
              <a:chOff x="24569187" y="14522243"/>
              <a:chExt cx="5405203" cy="4905020"/>
            </a:xfrm>
          </p:grpSpPr>
          <p:pic>
            <p:nvPicPr>
              <p:cNvPr id="18" name="Picture 17"/>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4569187" y="14522243"/>
                <a:ext cx="5405203" cy="4905020"/>
              </a:xfrm>
              <a:prstGeom prst="rect">
                <a:avLst/>
              </a:prstGeom>
            </p:spPr>
          </p:pic>
          <p:sp>
            <p:nvSpPr>
              <p:cNvPr id="26" name="TextBox 25"/>
              <p:cNvSpPr txBox="1"/>
              <p:nvPr/>
            </p:nvSpPr>
            <p:spPr>
              <a:xfrm>
                <a:off x="25145069"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5125440"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a:endCxn id="22" idx="0"/>
          </p:cNvCxnSpPr>
          <p:nvPr/>
        </p:nvCxnSpPr>
        <p:spPr>
          <a:xfrm>
            <a:off x="25396365" y="17449800"/>
            <a:ext cx="1775308" cy="2209800"/>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2697908" y="14141258"/>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sp>
        <p:nvSpPr>
          <p:cNvPr id="40" name="TextBox 39"/>
          <p:cNvSpPr txBox="1"/>
          <p:nvPr/>
        </p:nvSpPr>
        <p:spPr>
          <a:xfrm>
            <a:off x="27703967" y="14346691"/>
            <a:ext cx="6986464" cy="400110"/>
          </a:xfrm>
          <a:prstGeom prst="rect">
            <a:avLst/>
          </a:prstGeom>
          <a:noFill/>
        </p:spPr>
        <p:txBody>
          <a:bodyPr wrap="non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nvGrpSpPr>
          <p:cNvPr id="15" name="Group 14"/>
          <p:cNvGrpSpPr/>
          <p:nvPr/>
        </p:nvGrpSpPr>
        <p:grpSpPr>
          <a:xfrm>
            <a:off x="28577348" y="14649091"/>
            <a:ext cx="8408621" cy="5010509"/>
            <a:chOff x="28577348" y="14649091"/>
            <a:chExt cx="8408621" cy="5010509"/>
          </a:xfrm>
        </p:grpSpPr>
        <p:sp>
          <p:nvSpPr>
            <p:cNvPr id="41" name="TextBox 40"/>
            <p:cNvSpPr txBox="1"/>
            <p:nvPr/>
          </p:nvSpPr>
          <p:spPr>
            <a:xfrm>
              <a:off x="34461095" y="17536886"/>
              <a:ext cx="2524874" cy="1938992"/>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43" name="Group 42"/>
            <p:cNvGrpSpPr/>
            <p:nvPr/>
          </p:nvGrpSpPr>
          <p:grpSpPr>
            <a:xfrm>
              <a:off x="28577348" y="14649091"/>
              <a:ext cx="5560252" cy="5010509"/>
              <a:chOff x="35506643" y="13634406"/>
              <a:chExt cx="7073900" cy="6527800"/>
            </a:xfrm>
          </p:grpSpPr>
          <p:pic>
            <p:nvPicPr>
              <p:cNvPr id="42" name="Picture 4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35" name="TextBox 134"/>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36" name="TextBox 135"/>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45" name="Straight Arrow Connector 44"/>
            <p:cNvCxnSpPr>
              <a:endCxn id="41" idx="1"/>
            </p:cNvCxnSpPr>
            <p:nvPr/>
          </p:nvCxnSpPr>
          <p:spPr>
            <a:xfrm>
              <a:off x="32268172" y="17921073"/>
              <a:ext cx="2192923" cy="585309"/>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16" name="Group 15"/>
          <p:cNvGrpSpPr/>
          <p:nvPr/>
        </p:nvGrpSpPr>
        <p:grpSpPr>
          <a:xfrm>
            <a:off x="34216195" y="14325012"/>
            <a:ext cx="8455805" cy="5418138"/>
            <a:chOff x="34216195" y="14325012"/>
            <a:chExt cx="8455805" cy="5418138"/>
          </a:xfrm>
        </p:grpSpPr>
        <p:grpSp>
          <p:nvGrpSpPr>
            <p:cNvPr id="35" name="Group 34"/>
            <p:cNvGrpSpPr/>
            <p:nvPr/>
          </p:nvGrpSpPr>
          <p:grpSpPr>
            <a:xfrm>
              <a:off x="37230411" y="14746958"/>
              <a:ext cx="5441589" cy="4996192"/>
              <a:chOff x="35858811" y="14446414"/>
              <a:chExt cx="5441589" cy="4996192"/>
            </a:xfrm>
          </p:grpSpPr>
          <p:pic>
            <p:nvPicPr>
              <p:cNvPr id="17" name="Picture 16"/>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20" name="TextBox 119"/>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30" name="TextBox 129"/>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3" name="TextBox 132"/>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37" name="TextBox 136"/>
            <p:cNvSpPr txBox="1"/>
            <p:nvPr/>
          </p:nvSpPr>
          <p:spPr>
            <a:xfrm>
              <a:off x="34216195" y="15229681"/>
              <a:ext cx="2969405" cy="1323439"/>
            </a:xfrm>
            <a:prstGeom prst="rect">
              <a:avLst/>
            </a:prstGeom>
            <a:noFill/>
            <a:ln w="12700">
              <a:solidFill>
                <a:srgbClr val="DE6225"/>
              </a:solidFill>
            </a:ln>
          </p:spPr>
          <p:txBody>
            <a:bodyPr wrap="square" rtlCol="0">
              <a:spAutoFit/>
            </a:bodyPr>
            <a:lstStyle/>
            <a:p>
              <a:r>
                <a:rPr lang="en-US" sz="2000" dirty="0" smtClean="0"/>
                <a:t>In the Arctic: </a:t>
              </a:r>
            </a:p>
            <a:p>
              <a:r>
                <a:rPr lang="en-US" sz="2000" dirty="0" smtClean="0"/>
                <a:t>Most </a:t>
              </a:r>
              <a:r>
                <a:rPr lang="en-US" sz="2000" dirty="0"/>
                <a:t>of </a:t>
              </a:r>
              <a:r>
                <a:rPr lang="en-US" sz="2000" dirty="0" smtClean="0"/>
                <a:t>BC detected by SP2 measurements is externally mixed. </a:t>
              </a:r>
              <a:endParaRPr lang="en-US" sz="2000" dirty="0"/>
            </a:p>
          </p:txBody>
        </p:sp>
        <p:cxnSp>
          <p:nvCxnSpPr>
            <p:cNvPr id="138" name="Straight Arrow Connector 137"/>
            <p:cNvCxnSpPr>
              <a:endCxn id="137" idx="3"/>
            </p:cNvCxnSpPr>
            <p:nvPr/>
          </p:nvCxnSpPr>
          <p:spPr>
            <a:xfrm flipH="1">
              <a:off x="37185600" y="15291235"/>
              <a:ext cx="2819304" cy="60016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pic>
        <p:nvPicPr>
          <p:cNvPr id="142" name="Content Placeholder 3"/>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38338602" y="25277633"/>
            <a:ext cx="3414786" cy="3750667"/>
          </a:xfrm>
          <a:prstGeom prst="rect">
            <a:avLst/>
          </a:prstGeom>
        </p:spPr>
      </p:pic>
      <p:pic>
        <p:nvPicPr>
          <p:cNvPr id="143" name="Picture 142"/>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38287691" y="20838557"/>
            <a:ext cx="3570276" cy="3770853"/>
          </a:xfrm>
          <a:prstGeom prst="rect">
            <a:avLst/>
          </a:prstGeom>
        </p:spPr>
      </p:pic>
      <p:sp>
        <p:nvSpPr>
          <p:cNvPr id="164" name="TextBox 163"/>
          <p:cNvSpPr txBox="1"/>
          <p:nvPr/>
        </p:nvSpPr>
        <p:spPr>
          <a:xfrm>
            <a:off x="24536400" y="20950535"/>
            <a:ext cx="8494610" cy="461665"/>
          </a:xfrm>
          <a:prstGeom prst="rect">
            <a:avLst/>
          </a:prstGeom>
          <a:noFill/>
        </p:spPr>
        <p:txBody>
          <a:bodyPr wrap="square" rtlCol="0">
            <a:spAutoFit/>
          </a:bodyPr>
          <a:lstStyle/>
          <a:p>
            <a:r>
              <a:rPr lang="en-US" sz="2400" b="1" dirty="0">
                <a:solidFill>
                  <a:srgbClr val="C00000"/>
                </a:solidFill>
              </a:rPr>
              <a:t>Comparison of Aging </a:t>
            </a:r>
            <a:r>
              <a:rPr lang="en-US" sz="2400" b="1" dirty="0" smtClean="0">
                <a:solidFill>
                  <a:srgbClr val="C00000"/>
                </a:solidFill>
              </a:rPr>
              <a:t>Timescales</a:t>
            </a:r>
            <a:endParaRPr lang="en-US" sz="2400" b="1" dirty="0">
              <a:solidFill>
                <a:srgbClr val="C00000"/>
              </a:solidFill>
            </a:endParaRPr>
          </a:p>
        </p:txBody>
      </p:sp>
      <p:grpSp>
        <p:nvGrpSpPr>
          <p:cNvPr id="186" name="Group 185"/>
          <p:cNvGrpSpPr/>
          <p:nvPr/>
        </p:nvGrpSpPr>
        <p:grpSpPr>
          <a:xfrm>
            <a:off x="22662084" y="21336000"/>
            <a:ext cx="8510097" cy="7772400"/>
            <a:chOff x="22820848" y="22326600"/>
            <a:chExt cx="8510097" cy="7772400"/>
          </a:xfrm>
        </p:grpSpPr>
        <p:pic>
          <p:nvPicPr>
            <p:cNvPr id="152" name="Picture 151"/>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2820848" y="2255049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grpSp>
        <p:nvGrpSpPr>
          <p:cNvPr id="194" name="Group 193"/>
          <p:cNvGrpSpPr/>
          <p:nvPr/>
        </p:nvGrpSpPr>
        <p:grpSpPr>
          <a:xfrm>
            <a:off x="31512428" y="25603200"/>
            <a:ext cx="6663772" cy="3785652"/>
            <a:chOff x="31512428" y="20522148"/>
            <a:chExt cx="6663772" cy="3785652"/>
          </a:xfrm>
        </p:grpSpPr>
        <p:sp>
          <p:nvSpPr>
            <p:cNvPr id="174" name="TextBox 173"/>
            <p:cNvSpPr txBox="1"/>
            <p:nvPr/>
          </p:nvSpPr>
          <p:spPr>
            <a:xfrm>
              <a:off x="31512428" y="20522148"/>
              <a:ext cx="6663772" cy="3785652"/>
            </a:xfrm>
            <a:prstGeom prst="rect">
              <a:avLst/>
            </a:prstGeom>
            <a:noFill/>
          </p:spPr>
          <p:txBody>
            <a:bodyPr wrap="square" rtlCol="0">
              <a:spAutoFit/>
            </a:bodyPr>
            <a:lstStyle/>
            <a:p>
              <a:r>
                <a:rPr lang="en-US" altLang="zh-CN" sz="2000" dirty="0"/>
                <a:t>Timescale of BC aging based on </a:t>
              </a:r>
              <a:r>
                <a:rPr lang="en-US" altLang="zh-CN" sz="2000" dirty="0" err="1"/>
                <a:t>PartMC</a:t>
              </a:r>
              <a:r>
                <a:rPr lang="en-US" altLang="zh-CN" sz="2000" dirty="0"/>
                <a:t>-MOSAIC simulations (Fierce et al., BAMS 2016</a:t>
              </a:r>
              <a:r>
                <a:rPr lang="en-US" altLang="zh-CN" sz="2000" dirty="0" smtClean="0"/>
                <a:t>):</a:t>
              </a:r>
            </a:p>
            <a:p>
              <a:endParaRPr lang="en-US" altLang="zh-CN" sz="2000" dirty="0"/>
            </a:p>
            <a:p>
              <a:endParaRPr lang="en-US" altLang="zh-CN" sz="2000" dirty="0" smtClean="0"/>
            </a:p>
            <a:p>
              <a:endParaRPr lang="en-US" altLang="zh-CN" sz="2000" dirty="0"/>
            </a:p>
            <a:p>
              <a:pPr marL="285750" indent="-285750">
                <a:buFont typeface="Arial" charset="0"/>
                <a:buChar char="•"/>
              </a:pPr>
              <a:r>
                <a:rPr lang="en-US" sz="2000" i="1" dirty="0" err="1"/>
                <a:t>I</a:t>
              </a:r>
              <a:r>
                <a:rPr lang="en-US" sz="2000" baseline="-25000" dirty="0" err="1"/>
                <a:t>cond</a:t>
              </a:r>
              <a:r>
                <a:rPr lang="en-US" sz="2000" dirty="0"/>
                <a:t>: total volume condensation rate over surface </a:t>
              </a:r>
              <a:r>
                <a:rPr lang="en-US" sz="2000" dirty="0" smtClean="0"/>
                <a:t>area.</a:t>
              </a:r>
              <a:endParaRPr lang="en-US" sz="2000" dirty="0"/>
            </a:p>
            <a:p>
              <a:pPr marL="285750" indent="-285750">
                <a:buFont typeface="Arial" charset="0"/>
                <a:buChar char="•"/>
              </a:pPr>
              <a:r>
                <a:rPr lang="en-US" sz="2000" i="1" dirty="0"/>
                <a:t>N</a:t>
              </a:r>
              <a:r>
                <a:rPr lang="en-US" sz="2000" dirty="0"/>
                <a:t>: total aerosol number </a:t>
              </a:r>
              <a:r>
                <a:rPr lang="en-US" sz="2000" dirty="0" smtClean="0"/>
                <a:t>concentration. </a:t>
              </a:r>
            </a:p>
            <a:p>
              <a:pPr marL="285750" indent="-285750">
                <a:buFont typeface="Arial" charset="0"/>
                <a:buChar char="•"/>
              </a:pPr>
              <a:endParaRPr lang="en-US" sz="2000" dirty="0"/>
            </a:p>
            <a:p>
              <a:pPr marL="285750" indent="-285750">
                <a:buFont typeface="Arial" charset="0"/>
                <a:buChar char="•"/>
              </a:pPr>
              <a:endParaRPr lang="en-US" sz="2000" dirty="0" smtClean="0"/>
            </a:p>
            <a:p>
              <a:pPr marL="285750" indent="-285750">
                <a:buFont typeface="Arial" charset="0"/>
                <a:buChar char="•"/>
              </a:pPr>
              <a:r>
                <a:rPr lang="en-US" sz="2000" dirty="0" err="1" smtClean="0"/>
                <a:t>CAMChem</a:t>
              </a:r>
              <a:r>
                <a:rPr lang="en-US" sz="2000" dirty="0" smtClean="0"/>
                <a:t>: </a:t>
              </a:r>
              <a:endParaRPr lang="en-US" sz="2000" dirty="0"/>
            </a:p>
            <a:p>
              <a:endParaRPr lang="en-US" altLang="zh-CN" sz="2000" dirty="0"/>
            </a:p>
            <a:p>
              <a:endParaRPr lang="en-US" sz="2000" dirty="0"/>
            </a:p>
          </p:txBody>
        </p:sp>
        <p:grpSp>
          <p:nvGrpSpPr>
            <p:cNvPr id="175" name="Group 174"/>
            <p:cNvGrpSpPr/>
            <p:nvPr/>
          </p:nvGrpSpPr>
          <p:grpSpPr>
            <a:xfrm>
              <a:off x="32766000" y="21228165"/>
              <a:ext cx="4371605" cy="869835"/>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1103" name="Equation" r:id="rId28" imgW="1625600" imgH="254000" progId="Equation.DSMT4">
                      <p:embed/>
                    </p:oleObj>
                  </mc:Choice>
                  <mc:Fallback>
                    <p:oleObj name="Equation" r:id="rId28" imgW="1625600" imgH="254000" progId="Equation.DSMT4">
                      <p:embed/>
                      <p:pic>
                        <p:nvPicPr>
                          <p:cNvPr id="0" name=""/>
                          <p:cNvPicPr/>
                          <p:nvPr/>
                        </p:nvPicPr>
                        <p:blipFill>
                          <a:blip r:embed="rId29"/>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188" name="Group 187"/>
            <p:cNvGrpSpPr/>
            <p:nvPr/>
          </p:nvGrpSpPr>
          <p:grpSpPr>
            <a:xfrm>
              <a:off x="33528000" y="22692884"/>
              <a:ext cx="3809554" cy="1462516"/>
              <a:chOff x="34061400" y="22098000"/>
              <a:chExt cx="3809554" cy="1462516"/>
            </a:xfrm>
          </p:grpSpPr>
          <p:pic>
            <p:nvPicPr>
              <p:cNvPr id="179" name="Picture 178"/>
              <p:cNvPicPr>
                <a:picLocks noChangeAspect="1"/>
              </p:cNvPicPr>
              <p:nvPr/>
            </p:nvPicPr>
            <p:blipFill>
              <a:blip r:embed="rId6"/>
              <a:stretch>
                <a:fillRect/>
              </a:stretch>
            </p:blipFill>
            <p:spPr>
              <a:xfrm>
                <a:off x="34061400" y="22098000"/>
                <a:ext cx="2794714" cy="1139995"/>
              </a:xfrm>
              <a:prstGeom prst="rect">
                <a:avLst/>
              </a:prstGeom>
            </p:spPr>
          </p:pic>
          <p:sp>
            <p:nvSpPr>
              <p:cNvPr id="184" name="TextBox 183"/>
              <p:cNvSpPr txBox="1"/>
              <p:nvPr/>
            </p:nvSpPr>
            <p:spPr>
              <a:xfrm>
                <a:off x="34409296" y="23221962"/>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grpSp>
        <p:nvGrpSpPr>
          <p:cNvPr id="139" name="Group 138"/>
          <p:cNvGrpSpPr/>
          <p:nvPr/>
        </p:nvGrpSpPr>
        <p:grpSpPr>
          <a:xfrm>
            <a:off x="31551551" y="19857135"/>
            <a:ext cx="5496027" cy="5805990"/>
            <a:chOff x="33469217" y="5260825"/>
            <a:chExt cx="5755846" cy="6483606"/>
          </a:xfrm>
        </p:grpSpPr>
        <p:pic>
          <p:nvPicPr>
            <p:cNvPr id="140" name="Picture 139"/>
            <p:cNvPicPr>
              <a:picLocks noChangeAspect="1"/>
            </p:cNvPicPr>
            <p:nvPr/>
          </p:nvPicPr>
          <p:blipFill>
            <a:blip r:embed="rId30"/>
            <a:stretch>
              <a:fillRect/>
            </a:stretch>
          </p:blipFill>
          <p:spPr>
            <a:xfrm>
              <a:off x="33469217" y="5260825"/>
              <a:ext cx="5755846" cy="6483606"/>
            </a:xfrm>
            <a:prstGeom prst="rect">
              <a:avLst/>
            </a:prstGeom>
          </p:spPr>
        </p:pic>
        <p:grpSp>
          <p:nvGrpSpPr>
            <p:cNvPr id="141" name="Group 140"/>
            <p:cNvGrpSpPr/>
            <p:nvPr/>
          </p:nvGrpSpPr>
          <p:grpSpPr>
            <a:xfrm>
              <a:off x="34741078" y="5470308"/>
              <a:ext cx="4298342" cy="3567630"/>
              <a:chOff x="32788129" y="21573659"/>
              <a:chExt cx="4632198" cy="4172905"/>
            </a:xfrm>
          </p:grpSpPr>
          <p:sp>
            <p:nvSpPr>
              <p:cNvPr id="144" name="TextBox 143"/>
              <p:cNvSpPr txBox="1"/>
              <p:nvPr/>
            </p:nvSpPr>
            <p:spPr>
              <a:xfrm>
                <a:off x="32788129" y="21573659"/>
                <a:ext cx="1370527" cy="522611"/>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45" name="TextBox 14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46" name="TextBox 145"/>
              <p:cNvSpPr txBox="1"/>
              <p:nvPr/>
            </p:nvSpPr>
            <p:spPr>
              <a:xfrm>
                <a:off x="32788132" y="25223953"/>
                <a:ext cx="1320648" cy="522611"/>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47" name="TextBox 146"/>
              <p:cNvSpPr txBox="1"/>
              <p:nvPr/>
            </p:nvSpPr>
            <p:spPr>
              <a:xfrm>
                <a:off x="35917762" y="25231724"/>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655495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11515820" y="26970327"/>
            <a:ext cx="10048780" cy="5167083"/>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096902" cy="11582401"/>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US" altLang="zh-CN" sz="4000" b="1" u="sng" dirty="0" smtClean="0">
                <a:solidFill>
                  <a:srgbClr val="131F33"/>
                </a:solidFill>
              </a:rPr>
              <a:t>Abstract</a:t>
            </a:r>
            <a:r>
              <a:rPr lang="en-US" altLang="en-US" sz="2800" dirty="0"/>
              <a:t> </a:t>
            </a:r>
            <a:endParaRPr lang="en-US" altLang="en-US" sz="2800" dirty="0" smtClean="0"/>
          </a:p>
          <a:p>
            <a:pPr marL="0" lvl="1" indent="0" algn="just" eaLnBrk="1" hangingPunct="1"/>
            <a:endParaRPr 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096902" cy="15162212"/>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1364180570"/>
              </p:ext>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2132" name="Equation" r:id="rId22" imgW="1625600" imgH="254000" progId="Equation.DSMT4">
                    <p:embed/>
                  </p:oleObj>
                </mc:Choice>
                <mc:Fallback>
                  <p:oleObj name="Equation" r:id="rId22" imgW="1625600" imgH="254000" progId="Equation.DSMT4">
                    <p:embed/>
                    <p:pic>
                      <p:nvPicPr>
                        <p:cNvPr id="0" name=""/>
                        <p:cNvPicPr/>
                        <p:nvPr/>
                      </p:nvPicPr>
                      <p:blipFill>
                        <a:blip r:embed="rId23"/>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4"/>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5"/>
            <a:stretch>
              <a:fillRect/>
            </a:stretch>
          </p:blipFill>
          <p:spPr>
            <a:xfrm>
              <a:off x="6493441" y="2976314"/>
              <a:ext cx="455334" cy="647975"/>
            </a:xfrm>
            <a:prstGeom prst="rect">
              <a:avLst/>
            </a:prstGeom>
          </p:spPr>
        </p:pic>
        <p:pic>
          <p:nvPicPr>
            <p:cNvPr id="79" name="Picture 78"/>
            <p:cNvPicPr>
              <a:picLocks noChangeAspect="1"/>
            </p:cNvPicPr>
            <p:nvPr/>
          </p:nvPicPr>
          <p:blipFill>
            <a:blip r:embed="rId26"/>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sp>
        <p:nvSpPr>
          <p:cNvPr id="178" name="Rectangle 35"/>
          <p:cNvSpPr>
            <a:spLocks noChangeArrowheads="1"/>
          </p:cNvSpPr>
          <p:nvPr/>
        </p:nvSpPr>
        <p:spPr bwMode="auto">
          <a:xfrm>
            <a:off x="33093484" y="26544648"/>
            <a:ext cx="10065945" cy="555619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30"/>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205399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8890848"/>
            <a:ext cx="10255008" cy="3494152"/>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9" name="Rectangle 49"/>
          <p:cNvSpPr>
            <a:spLocks noChangeArrowheads="1"/>
          </p:cNvSpPr>
          <p:nvPr/>
        </p:nvSpPr>
        <p:spPr bwMode="auto">
          <a:xfrm>
            <a:off x="685800" y="5181600"/>
            <a:ext cx="10254544" cy="23393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graphicFrame>
        <p:nvGraphicFramePr>
          <p:cNvPr id="54" name="表格 5"/>
          <p:cNvGraphicFramePr>
            <a:graphicFrameLocks noGrp="1"/>
          </p:cNvGraphicFramePr>
          <p:nvPr>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3146" name="Equation" r:id="rId21" imgW="1625600" imgH="254000" progId="Equation.DSMT4">
                    <p:embed/>
                  </p:oleObj>
                </mc:Choice>
                <mc:Fallback>
                  <p:oleObj name="Equation" r:id="rId21" imgW="1625600" imgH="254000" progId="Equation.DSMT4">
                    <p:embed/>
                    <p:pic>
                      <p:nvPicPr>
                        <p:cNvPr id="0" name=""/>
                        <p:cNvPicPr/>
                        <p:nvPr/>
                      </p:nvPicPr>
                      <p:blipFill>
                        <a:blip r:embed="rId22"/>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3"/>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4"/>
            <a:stretch>
              <a:fillRect/>
            </a:stretch>
          </p:blipFill>
          <p:spPr>
            <a:xfrm>
              <a:off x="6493441" y="2976314"/>
              <a:ext cx="455334" cy="647975"/>
            </a:xfrm>
            <a:prstGeom prst="rect">
              <a:avLst/>
            </a:prstGeom>
          </p:spPr>
        </p:pic>
        <p:pic>
          <p:nvPicPr>
            <p:cNvPr id="79" name="Picture 78"/>
            <p:cNvPicPr>
              <a:picLocks noChangeAspect="1"/>
            </p:cNvPicPr>
            <p:nvPr/>
          </p:nvPicPr>
          <p:blipFill>
            <a:blip r:embed="rId25"/>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29"/>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graphicFrame>
        <p:nvGraphicFramePr>
          <p:cNvPr id="153" name="Content Placeholder 3"/>
          <p:cNvGraphicFramePr>
            <a:graphicFrameLocks/>
          </p:cNvGraphicFramePr>
          <p:nvPr>
            <p:extLst>
              <p:ext uri="{D42A27DB-BD31-4B8C-83A1-F6EECF244321}">
                <p14:modId xmlns:p14="http://schemas.microsoft.com/office/powerpoint/2010/main" val="34578666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986437271"/>
              </p:ext>
            </p:extLst>
          </p:nvPr>
        </p:nvGraphicFramePr>
        <p:xfrm>
          <a:off x="838200" y="11082864"/>
          <a:ext cx="9446527" cy="6248290"/>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graphicFrame>
        <p:nvGraphicFramePr>
          <p:cNvPr id="179" name="Content Placeholder 3"/>
          <p:cNvGraphicFramePr>
            <a:graphicFrameLocks/>
          </p:cNvGraphicFramePr>
          <p:nvPr>
            <p:extLst>
              <p:ext uri="{D42A27DB-BD31-4B8C-83A1-F6EECF244321}">
                <p14:modId xmlns:p14="http://schemas.microsoft.com/office/powerpoint/2010/main" val="1659861792"/>
              </p:ext>
            </p:extLst>
          </p:nvPr>
        </p:nvGraphicFramePr>
        <p:xfrm>
          <a:off x="984819" y="16028194"/>
          <a:ext cx="9528739" cy="6679406"/>
        </p:xfrm>
        <a:graphic>
          <a:graphicData uri="http://schemas.openxmlformats.org/drawingml/2006/diagram">
            <dgm:relIds xmlns:dgm="http://schemas.openxmlformats.org/drawingml/2006/diagram" xmlns:r="http://schemas.openxmlformats.org/officeDocument/2006/relationships" r:dm="rId40" r:lo="rId41" r:qs="rId42" r:cs="rId43"/>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682976441"/>
              </p:ext>
            </p:extLst>
          </p:nvPr>
        </p:nvGraphicFramePr>
        <p:xfrm>
          <a:off x="742081" y="21734710"/>
          <a:ext cx="9992035" cy="7013405"/>
        </p:xfrm>
        <a:graphic>
          <a:graphicData uri="http://schemas.openxmlformats.org/drawingml/2006/diagram">
            <dgm:relIds xmlns:dgm="http://schemas.openxmlformats.org/drawingml/2006/diagram" xmlns:r="http://schemas.openxmlformats.org/officeDocument/2006/relationships" r:dm="rId45" r:lo="rId46" r:qs="rId47" r:cs="rId48"/>
          </a:graphicData>
        </a:graphic>
      </p:graphicFrame>
      <p:pic>
        <p:nvPicPr>
          <p:cNvPr id="163" name="Picture 162"/>
          <p:cNvPicPr>
            <a:picLocks noChangeAspect="1"/>
          </p:cNvPicPr>
          <p:nvPr/>
        </p:nvPicPr>
        <p:blipFill>
          <a:blip r:embed="rId50">
            <a:extLst>
              <a:ext uri="{28A0092B-C50C-407E-A947-70E740481C1C}">
                <a14:useLocalDpi xmlns:a14="http://schemas.microsoft.com/office/drawing/2010/main" val="0"/>
              </a:ext>
            </a:extLst>
          </a:blip>
          <a:stretch>
            <a:fillRect/>
          </a:stretch>
        </p:blipFill>
        <p:spPr>
          <a:xfrm>
            <a:off x="15365190" y="10280591"/>
            <a:ext cx="7300200" cy="3470954"/>
          </a:xfrm>
          <a:prstGeom prst="rect">
            <a:avLst/>
          </a:prstGeom>
        </p:spPr>
      </p:pic>
    </p:spTree>
    <p:extLst>
      <p:ext uri="{BB962C8B-B14F-4D97-AF65-F5344CB8AC3E}">
        <p14:creationId xmlns:p14="http://schemas.microsoft.com/office/powerpoint/2010/main" val="175900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6046145"/>
            <a:ext cx="10058863" cy="6054692"/>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smtClean="0"/>
          </a:p>
          <a:p>
            <a:pPr marL="457200" lvl="1" indent="-457200" algn="just" eaLnBrk="1" hangingPunct="1">
              <a:buFont typeface="Arial" charset="0"/>
              <a:buChar char="•"/>
            </a:pPr>
            <a:r>
              <a:rPr lang="en-US" sz="2800" dirty="0"/>
              <a:t>Simulated BC </a:t>
            </a:r>
            <a:r>
              <a:rPr lang="en-US" sz="2800" dirty="0" smtClean="0"/>
              <a:t>burden is most sensitive </a:t>
            </a:r>
            <a:r>
              <a:rPr lang="en-US" sz="2800" dirty="0"/>
              <a:t>to </a:t>
            </a:r>
            <a:r>
              <a:rPr lang="en-US" sz="2800" dirty="0" smtClean="0"/>
              <a:t>the choices </a:t>
            </a:r>
            <a:r>
              <a:rPr lang="en-US" sz="2800" dirty="0"/>
              <a:t>of </a:t>
            </a:r>
            <a:r>
              <a:rPr lang="en-US" sz="2800" dirty="0" smtClean="0"/>
              <a:t>aging </a:t>
            </a:r>
            <a:r>
              <a:rPr lang="en-US" sz="2800" dirty="0"/>
              <a:t>criterion in the high-latitude </a:t>
            </a:r>
            <a:r>
              <a:rPr lang="en-US" sz="2800" dirty="0" smtClean="0"/>
              <a:t>regions, </a:t>
            </a:r>
            <a:r>
              <a:rPr lang="en-US" sz="2800" dirty="0"/>
              <a:t>with maximum differences in </a:t>
            </a:r>
            <a:r>
              <a:rPr lang="en-US" sz="2800" dirty="0" smtClean="0"/>
              <a:t>the annually averaged BC </a:t>
            </a:r>
            <a:r>
              <a:rPr lang="en-US" sz="2800" dirty="0"/>
              <a:t>mixing ratio of 16% near the surface. </a:t>
            </a:r>
            <a:endParaRPr lang="en-US"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a:t>
            </a:r>
            <a:r>
              <a:rPr lang="en-US" altLang="zh-CN" sz="2800" dirty="0" smtClean="0"/>
              <a:t>days.</a:t>
            </a:r>
            <a:endParaRPr lang="en-US" sz="2800" dirty="0" smtClean="0"/>
          </a:p>
          <a:p>
            <a:pPr marL="457200" lvl="1" indent="-457200" algn="just" eaLnBrk="1" hangingPunct="1">
              <a:buFont typeface="Arial" charset="0"/>
              <a:buChar char="•"/>
            </a:pPr>
            <a:r>
              <a:rPr lang="en-US" altLang="zh-CN" sz="2800" dirty="0" smtClean="0"/>
              <a:t>Condensation </a:t>
            </a:r>
            <a:r>
              <a:rPr lang="en-US" altLang="zh-CN" sz="2800" dirty="0"/>
              <a:t>of SOA and sulfate plays a dominating </a:t>
            </a:r>
            <a:r>
              <a:rPr lang="en-US" altLang="zh-CN" sz="2800" dirty="0" smtClean="0"/>
              <a:t>role </a:t>
            </a:r>
            <a:r>
              <a:rPr lang="en-US" altLang="zh-CN" sz="2800" dirty="0"/>
              <a:t>in BC </a:t>
            </a:r>
            <a:r>
              <a:rPr lang="en-US" altLang="zh-CN" sz="2800" dirty="0" smtClean="0"/>
              <a:t>aging, compared to coagulation.</a:t>
            </a:r>
            <a:endParaRPr lang="en-US" altLang="zh-CN" sz="2800" dirty="0"/>
          </a:p>
          <a:p>
            <a:pPr marL="457200" lvl="1" indent="-457200" algn="just" eaLnBrk="1" hangingPunct="1">
              <a:buFont typeface="Arial" charset="0"/>
              <a:buChar char="•"/>
            </a:pPr>
            <a:r>
              <a:rPr lang="en-US" altLang="zh-CN" sz="2800" dirty="0" smtClean="0"/>
              <a:t>MAM4 </a:t>
            </a:r>
            <a:r>
              <a:rPr lang="en-US" altLang="zh-CN" sz="2800" dirty="0"/>
              <a:t>aging timescales are broadly consistent with </a:t>
            </a:r>
            <a:r>
              <a:rPr lang="en-US" altLang="zh-CN" sz="2800" dirty="0" err="1" smtClean="0"/>
              <a:t>PartMC</a:t>
            </a:r>
            <a:r>
              <a:rPr lang="en-US" altLang="zh-CN" sz="2800" dirty="0"/>
              <a:t>-</a:t>
            </a:r>
            <a:r>
              <a:rPr lang="en-US" altLang="zh-CN" sz="2800" dirty="0" smtClean="0"/>
              <a:t>MOSAIC </a:t>
            </a:r>
            <a:r>
              <a:rPr lang="en-US" altLang="zh-CN" sz="2800" dirty="0"/>
              <a:t>aging timescales.</a:t>
            </a:r>
          </a:p>
          <a:p>
            <a:pPr eaLnBrk="1" hangingPunct="1"/>
            <a:endParaRPr lang="en-US" altLang="en-US" sz="2800" dirty="0" smtClean="0"/>
          </a:p>
        </p:txBody>
      </p:sp>
      <p:sp>
        <p:nvSpPr>
          <p:cNvPr id="9" name="Rectangle 49"/>
          <p:cNvSpPr>
            <a:spLocks noChangeArrowheads="1"/>
          </p:cNvSpPr>
          <p:nvPr/>
        </p:nvSpPr>
        <p:spPr bwMode="auto">
          <a:xfrm>
            <a:off x="685799" y="5181600"/>
            <a:ext cx="10058400" cy="20133569"/>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06200" y="5181599"/>
            <a:ext cx="10058400" cy="26919237"/>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r>
              <a:rPr lang="en-US" altLang="en-US" sz="2800" b="1" dirty="0" smtClean="0">
                <a:latin typeface="Georgia" charset="0"/>
                <a:ea typeface="Georgia" charset="0"/>
                <a:cs typeface="Georgia" charset="0"/>
              </a:rPr>
              <a:t>Model Specifications</a:t>
            </a:r>
            <a:endParaRPr lang="en-US" sz="2800" b="1" dirty="0">
              <a:latin typeface="Georgia" charset="0"/>
              <a:ea typeface="Georgia" charset="0"/>
              <a:cs typeface="Georgia" charset="0"/>
            </a:endParaRPr>
          </a:p>
          <a:p>
            <a:endParaRPr lang="en-US" altLang="en-US" sz="2800" b="1" dirty="0" smtClean="0">
              <a:ea typeface="Arial" charset="0"/>
              <a:cs typeface="Arial" charset="0"/>
            </a:endParaRPr>
          </a:p>
          <a:p>
            <a:endParaRPr lang="en-US" altLang="en-US" sz="2800" b="1" dirty="0" smtClean="0">
              <a:ea typeface="Arial" charset="0"/>
              <a:cs typeface="Arial" charset="0"/>
            </a:endParaRPr>
          </a:p>
          <a:p>
            <a:endParaRPr lang="en-US" altLang="en-US" sz="2800" b="1" dirty="0">
              <a:ea typeface="Arial" charset="0"/>
              <a:cs typeface="Arial" charset="0"/>
            </a:endParaRPr>
          </a:p>
          <a:p>
            <a:endParaRPr lang="en-US" altLang="en-US" sz="2800" b="1" dirty="0" smtClean="0">
              <a:latin typeface="Georgia" charset="0"/>
              <a:ea typeface="Georgia" charset="0"/>
              <a:cs typeface="Georgia" charset="0"/>
            </a:endParaRPr>
          </a:p>
          <a:p>
            <a:r>
              <a:rPr lang="en-US" altLang="en-US" sz="2800" b="1" dirty="0" smtClean="0">
                <a:latin typeface="Georgia" charset="0"/>
                <a:ea typeface="Georgia" charset="0"/>
                <a:cs typeface="Georgia" charset="0"/>
              </a:rPr>
              <a:t>Modal </a:t>
            </a:r>
            <a:r>
              <a:rPr lang="en-US" altLang="en-US" sz="2800" b="1" dirty="0">
                <a:latin typeface="Georgia" charset="0"/>
                <a:ea typeface="Georgia" charset="0"/>
                <a:cs typeface="Georgia" charset="0"/>
              </a:rPr>
              <a:t>Aerosol Model (MAM4) </a:t>
            </a:r>
            <a:r>
              <a:rPr lang="en-US" altLang="en-US" sz="2800" b="1" dirty="0" smtClean="0">
                <a:latin typeface="Georgia" charset="0"/>
                <a:ea typeface="Georgia" charset="0"/>
                <a:cs typeface="Georgia" charset="0"/>
              </a:rPr>
              <a:t>in </a:t>
            </a:r>
            <a:r>
              <a:rPr lang="en-US" altLang="en-US" sz="2800" b="1" dirty="0" err="1" smtClean="0">
                <a:latin typeface="Georgia" charset="0"/>
                <a:ea typeface="Georgia" charset="0"/>
                <a:cs typeface="Georgia" charset="0"/>
              </a:rPr>
              <a:t>CAMChem</a:t>
            </a:r>
            <a:endParaRPr lang="en-US" sz="2800"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GB" altLang="en-US" sz="800" b="1" u="sng" dirty="0" smtClean="0">
              <a:solidFill>
                <a:srgbClr val="131F33"/>
              </a:solidFill>
            </a:endParaRPr>
          </a:p>
          <a:p>
            <a:pPr eaLnBrk="1" hangingPunct="1"/>
            <a:r>
              <a:rPr lang="en-GB" altLang="en-US" sz="4000" b="1" u="sng" dirty="0" smtClean="0">
                <a:solidFill>
                  <a:srgbClr val="131F33"/>
                </a:solidFill>
              </a:rPr>
              <a:t>Results</a:t>
            </a:r>
            <a:endParaRPr lang="en-GB" altLang="en-US" sz="2800" b="1" dirty="0">
              <a:latin typeface="Georgia" charset="0"/>
              <a:ea typeface="Georgia" charset="0"/>
              <a:cs typeface="Georgia" charset="0"/>
            </a:endParaRPr>
          </a:p>
          <a:p>
            <a:pPr eaLnBrk="1" hangingPunct="1"/>
            <a:endParaRPr lang="zh-CN" altLang="en-US" sz="2800" b="1" dirty="0" smtClean="0">
              <a:ea typeface="Arial" charset="0"/>
              <a:cs typeface="Arial" charset="0"/>
            </a:endParaRPr>
          </a:p>
          <a:p>
            <a:pPr eaLnBrk="1" hangingPunct="1"/>
            <a:r>
              <a:rPr lang="en-GB" altLang="en-US" sz="2700" b="1" dirty="0" smtClean="0">
                <a:latin typeface="Georgia" charset="0"/>
                <a:ea typeface="Georgia" charset="0"/>
                <a:cs typeface="Georgia" charset="0"/>
              </a:rPr>
              <a:t>1. BC Burden Sensitivity to Monolayer Criterion</a:t>
            </a:r>
            <a:endParaRPr lang="en-GB" altLang="en-US" sz="2700" b="1" dirty="0">
              <a:latin typeface="Georgia" charset="0"/>
              <a:ea typeface="Georgia" charset="0"/>
              <a:cs typeface="Georgia" charset="0"/>
            </a:endParaRPr>
          </a:p>
          <a:p>
            <a:pPr eaLnBrk="1" hangingPunct="1"/>
            <a:endParaRPr lang="en-US" altLang="zh-CN" sz="27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8" y="5181601"/>
            <a:ext cx="10058400" cy="26919236"/>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GB" sz="2800" b="1" dirty="0" smtClean="0">
              <a:latin typeface="Georgia" charset="0"/>
              <a:ea typeface="Georgia" charset="0"/>
              <a:cs typeface="Georgia" charset="0"/>
            </a:endParaRPr>
          </a:p>
          <a:p>
            <a:pPr eaLnBrk="1" hangingPunct="1">
              <a:spcBef>
                <a:spcPct val="50000"/>
              </a:spcBef>
            </a:pPr>
            <a:r>
              <a:rPr lang="en-GB" sz="2700" b="1" dirty="0" smtClean="0">
                <a:latin typeface="Georgia" charset="0"/>
                <a:ea typeface="Georgia" charset="0"/>
                <a:cs typeface="Georgia" charset="0"/>
              </a:rPr>
              <a:t>2. BC Mixing State Sensitivity to Monolayer Criterion</a:t>
            </a:r>
            <a:endParaRPr lang="en-US" sz="27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3. BC Annual </a:t>
            </a:r>
            <a:r>
              <a:rPr lang="en-GB" altLang="en-US" sz="2800" b="1" dirty="0" smtClean="0">
                <a:latin typeface="Georgia" charset="0"/>
                <a:ea typeface="Georgia" charset="0"/>
                <a:cs typeface="Georgia" charset="0"/>
              </a:rPr>
              <a:t>Direct </a:t>
            </a:r>
            <a:r>
              <a:rPr lang="en-GB" altLang="en-US" sz="2800" b="1" dirty="0">
                <a:latin typeface="Georgia" charset="0"/>
                <a:ea typeface="Georgia" charset="0"/>
                <a:cs typeface="Georgia" charset="0"/>
              </a:rPr>
              <a:t>Radiative </a:t>
            </a:r>
            <a:r>
              <a:rPr lang="en-GB" altLang="en-US" sz="2800" b="1" dirty="0" smtClean="0">
                <a:latin typeface="Georgia" charset="0"/>
                <a:ea typeface="Georgia" charset="0"/>
                <a:cs typeface="Georgia" charset="0"/>
              </a:rPr>
              <a:t>Forcing – Arctic</a:t>
            </a:r>
            <a:endParaRPr lang="en-GB" altLang="en-US" sz="2800" b="1" dirty="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64119" y="1828800"/>
            <a:ext cx="41605200" cy="21333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0" rIns="91243" bIns="0">
            <a:no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rgbClr val="DE6225"/>
                </a:solidFill>
                <a:latin typeface="Georgia" charset="0"/>
              </a:rPr>
              <a:t>Yinrui</a:t>
            </a:r>
            <a:r>
              <a:rPr lang="en-US" altLang="en-US" sz="5000" b="1" dirty="0" smtClean="0">
                <a:solidFill>
                  <a:srgbClr val="DE6225"/>
                </a:solidFill>
                <a:latin typeface="Georgia" charset="0"/>
              </a:rPr>
              <a:t> Li</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Nicole Riemer</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a:t>
            </a:r>
            <a:r>
              <a:rPr lang="en-US" sz="4800" b="1" dirty="0" err="1" smtClean="0">
                <a:solidFill>
                  <a:srgbClr val="DE6225"/>
                </a:solidFill>
                <a:latin typeface="Georgia" charset="0"/>
                <a:ea typeface="Georgia" charset="0"/>
                <a:cs typeface="Georgia" charset="0"/>
              </a:rPr>
              <a:t>Manvendra</a:t>
            </a:r>
            <a:r>
              <a:rPr lang="en-US" sz="4800" b="1" dirty="0" smtClean="0">
                <a:solidFill>
                  <a:srgbClr val="DE6225"/>
                </a:solidFill>
                <a:latin typeface="Georgia" charset="0"/>
                <a:ea typeface="Georgia" charset="0"/>
                <a:cs typeface="Georgia" charset="0"/>
              </a:rPr>
              <a:t> </a:t>
            </a:r>
            <a:r>
              <a:rPr lang="en-US" sz="4800" b="1" dirty="0">
                <a:solidFill>
                  <a:srgbClr val="DE6225"/>
                </a:solidFill>
                <a:latin typeface="Georgia" charset="0"/>
                <a:ea typeface="Georgia" charset="0"/>
                <a:cs typeface="Georgia" charset="0"/>
              </a:rPr>
              <a:t>Krishna Dubey</a:t>
            </a:r>
            <a:r>
              <a:rPr lang="en-US" sz="4800" b="1" baseline="30000" dirty="0">
                <a:solidFill>
                  <a:srgbClr val="DE6225"/>
                </a:solidFill>
                <a:latin typeface="Georgia" charset="0"/>
                <a:ea typeface="Georgia" charset="0"/>
                <a:cs typeface="Georgia" charset="0"/>
              </a:rPr>
              <a:t>2 </a:t>
            </a:r>
            <a:r>
              <a:rPr lang="en-US" altLang="en-US" sz="5000" b="1" dirty="0" smtClean="0">
                <a:solidFill>
                  <a:srgbClr val="DE6225"/>
                </a:solidFill>
                <a:latin typeface="Georgia" charset="0"/>
              </a:rPr>
              <a:t>, Allison C Aiken</a:t>
            </a:r>
            <a:r>
              <a:rPr lang="en-US" altLang="en-US" sz="5000" b="1" baseline="30000" dirty="0" smtClean="0">
                <a:solidFill>
                  <a:srgbClr val="DE6225"/>
                </a:solidFill>
                <a:latin typeface="Georgia" charset="0"/>
              </a:rPr>
              <a:t>2</a:t>
            </a:r>
            <a:r>
              <a:rPr lang="en-US" sz="5400" b="1" dirty="0" smtClean="0">
                <a:solidFill>
                  <a:srgbClr val="DE6225"/>
                </a:solidFill>
                <a:latin typeface="Georgia" charset="0"/>
                <a:ea typeface="Georgia" charset="0"/>
                <a:cs typeface="Georgia" charset="0"/>
              </a:rPr>
              <a:t>, </a:t>
            </a:r>
            <a:r>
              <a:rPr lang="en-US" altLang="en-US" sz="5000" b="1" dirty="0" smtClean="0">
                <a:solidFill>
                  <a:srgbClr val="DE6225"/>
                </a:solidFill>
                <a:latin typeface="Georgia" charset="0"/>
              </a:rPr>
              <a:t>Laura Fierce</a:t>
            </a:r>
            <a:r>
              <a:rPr lang="en-US" altLang="en-US" sz="5000" b="1" baseline="30000" dirty="0" smtClean="0">
                <a:solidFill>
                  <a:srgbClr val="DE6225"/>
                </a:solidFill>
                <a:latin typeface="Georgia" charset="0"/>
              </a:rPr>
              <a:t>3</a:t>
            </a:r>
            <a:r>
              <a:rPr lang="en-US" altLang="en-US" sz="5000" b="1" dirty="0" smtClean="0">
                <a:solidFill>
                  <a:srgbClr val="DE6225"/>
                </a:solidFill>
                <a:latin typeface="Georgia" charset="0"/>
              </a:rPr>
              <a:t>, Donald Wuebbles</a:t>
            </a:r>
            <a:r>
              <a:rPr lang="en-US" altLang="en-US" sz="5000" b="1" baseline="30000" dirty="0" smtClean="0">
                <a:solidFill>
                  <a:srgbClr val="DE6225"/>
                </a:solidFill>
                <a:latin typeface="Georgia" charset="0"/>
              </a:rPr>
              <a:t>1</a:t>
            </a:r>
          </a:p>
          <a:p>
            <a:pPr algn="ctr" eaLnBrk="1" hangingPunct="1">
              <a:spcBef>
                <a:spcPct val="50000"/>
              </a:spcBef>
            </a:pPr>
            <a:r>
              <a:rPr lang="en-US" altLang="en-US" sz="2400" b="1" dirty="0" smtClean="0">
                <a:solidFill>
                  <a:srgbClr val="DE6225"/>
                </a:solidFill>
                <a:latin typeface="Georgia" charset="0"/>
              </a:rPr>
              <a:t>1. Department </a:t>
            </a:r>
            <a:r>
              <a:rPr lang="en-US" altLang="en-US" sz="2400" b="1" dirty="0">
                <a:solidFill>
                  <a:srgbClr val="DE6225"/>
                </a:solidFill>
                <a:latin typeface="Georgia" charset="0"/>
              </a:rPr>
              <a:t>of Atmospheric Science, The School of Earth, Society &amp; Environment , College of Liberal Arts and Sciences, University of Illinois at Urbana-Champaign</a:t>
            </a:r>
          </a:p>
          <a:p>
            <a:pPr algn="ctr" eaLnBrk="1" hangingPunct="1">
              <a:spcBef>
                <a:spcPct val="50000"/>
              </a:spcBef>
            </a:pPr>
            <a:r>
              <a:rPr lang="en-US" altLang="en-US" sz="2400" b="1" dirty="0" smtClean="0">
                <a:solidFill>
                  <a:srgbClr val="DE6225"/>
                </a:solidFill>
                <a:latin typeface="Georgia" charset="0"/>
              </a:rPr>
              <a:t>2. Earth </a:t>
            </a:r>
            <a:r>
              <a:rPr lang="en-US" altLang="en-US" sz="2400" b="1" dirty="0">
                <a:solidFill>
                  <a:srgbClr val="DE6225"/>
                </a:solidFill>
                <a:latin typeface="Georgia" charset="0"/>
              </a:rPr>
              <a:t>and Environmental Sciences Division, Los Alamos National </a:t>
            </a:r>
            <a:r>
              <a:rPr lang="en-US" altLang="en-US" sz="2400" b="1" dirty="0" smtClean="0">
                <a:solidFill>
                  <a:srgbClr val="DE6225"/>
                </a:solidFill>
                <a:latin typeface="Georgia" charset="0"/>
              </a:rPr>
              <a:t>Laboratory</a:t>
            </a:r>
            <a:r>
              <a:rPr lang="zh-CN" altLang="en-US" sz="2400" b="1" dirty="0" smtClean="0">
                <a:solidFill>
                  <a:srgbClr val="DE6225"/>
                </a:solidFill>
                <a:latin typeface="Georgia" charset="0"/>
                <a:ea typeface="Georgia" charset="0"/>
                <a:cs typeface="Georgia" charset="0"/>
              </a:rPr>
              <a:t>， </a:t>
            </a:r>
            <a:r>
              <a:rPr lang="en-US" altLang="zh-CN" sz="2400" b="1" dirty="0" smtClean="0">
                <a:solidFill>
                  <a:srgbClr val="DE6225"/>
                </a:solidFill>
                <a:latin typeface="Georgia" charset="0"/>
                <a:ea typeface="Georgia" charset="0"/>
                <a:cs typeface="Georgia" charset="0"/>
              </a:rPr>
              <a:t>3.</a:t>
            </a:r>
            <a:r>
              <a:rPr lang="en-US" altLang="en-US" sz="2400" b="1" dirty="0" smtClean="0">
                <a:solidFill>
                  <a:srgbClr val="DE6225"/>
                </a:solidFill>
                <a:latin typeface="Georgia" charset="0"/>
                <a:ea typeface="Georgia" charset="0"/>
                <a:cs typeface="Georgia" charset="0"/>
              </a:rPr>
              <a:t>Environmental </a:t>
            </a:r>
            <a:r>
              <a:rPr lang="en-US" altLang="en-US" sz="2400" b="1" dirty="0">
                <a:solidFill>
                  <a:srgbClr val="DE6225"/>
                </a:solidFill>
                <a:latin typeface="Georgia" charset="0"/>
                <a:ea typeface="Georgia" charset="0"/>
                <a:cs typeface="Georgia" charset="0"/>
              </a:rPr>
              <a:t>and Climate Sciences Department, Brookhaven National </a:t>
            </a:r>
            <a:r>
              <a:rPr lang="en-US" altLang="en-US" sz="2400" b="1" dirty="0" smtClean="0">
                <a:solidFill>
                  <a:srgbClr val="DE6225"/>
                </a:solidFill>
                <a:latin typeface="Georgia" charset="0"/>
                <a:ea typeface="Georgia" charset="0"/>
                <a:cs typeface="Georgia" charset="0"/>
              </a:rPr>
              <a:t>Laboratory</a:t>
            </a:r>
            <a:endParaRPr lang="en-US" altLang="en-US" sz="2400" b="1" baseline="30000" dirty="0" smtClean="0">
              <a:solidFill>
                <a:srgbClr val="DE6225"/>
              </a:solidFill>
              <a:latin typeface="Georgia" charset="0"/>
              <a:ea typeface="Georgia" charset="0"/>
              <a:cs typeface="Georgia" charset="0"/>
            </a:endParaRPr>
          </a:p>
        </p:txBody>
      </p:sp>
      <p:sp>
        <p:nvSpPr>
          <p:cNvPr id="31" name="TextBox 91"/>
          <p:cNvSpPr txBox="1">
            <a:spLocks noChangeArrowheads="1"/>
          </p:cNvSpPr>
          <p:nvPr/>
        </p:nvSpPr>
        <p:spPr bwMode="auto">
          <a:xfrm>
            <a:off x="1164119" y="762000"/>
            <a:ext cx="41493594" cy="12311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7400" dirty="0" smtClean="0">
                <a:latin typeface="Arial Black" charset="0"/>
              </a:rPr>
              <a:t>Sensitivity </a:t>
            </a:r>
            <a:r>
              <a:rPr lang="en-US" altLang="zh-CN" sz="7400" dirty="0">
                <a:latin typeface="Arial Black" charset="0"/>
              </a:rPr>
              <a:t>of Black Carbon Aging to Modeling Assumption in </a:t>
            </a:r>
            <a:r>
              <a:rPr lang="en-US" altLang="zh-CN" sz="7400" dirty="0" err="1" smtClean="0">
                <a:latin typeface="Arial Black" charset="0"/>
              </a:rPr>
              <a:t>CAMChem</a:t>
            </a:r>
            <a:endParaRPr lang="en-US" altLang="zh-CN" sz="7400" dirty="0">
              <a:latin typeface="Arial Black" charset="0"/>
            </a:endParaRPr>
          </a:p>
        </p:txBody>
      </p:sp>
      <p:grpSp>
        <p:nvGrpSpPr>
          <p:cNvPr id="4" name="Group 3"/>
          <p:cNvGrpSpPr/>
          <p:nvPr/>
        </p:nvGrpSpPr>
        <p:grpSpPr>
          <a:xfrm>
            <a:off x="12188512" y="9147146"/>
            <a:ext cx="8233088" cy="6651312"/>
            <a:chOff x="11796884" y="7293251"/>
            <a:chExt cx="6288632" cy="5046523"/>
          </a:xfrm>
        </p:grpSpPr>
        <p:grpSp>
          <p:nvGrpSpPr>
            <p:cNvPr id="55" name="Group 54"/>
            <p:cNvGrpSpPr/>
            <p:nvPr/>
          </p:nvGrpSpPr>
          <p:grpSpPr>
            <a:xfrm>
              <a:off x="11796884" y="7293251"/>
              <a:ext cx="6288632" cy="5046523"/>
              <a:chOff x="366811" y="1460500"/>
              <a:chExt cx="6288632" cy="5046523"/>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61903" y="4202919"/>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818757"/>
                  </a:xfrm>
                  <a:prstGeom prst="rect">
                    <a:avLst/>
                  </a:prstGeom>
                  <a:noFill/>
                </p:spPr>
                <p:txBody>
                  <a:bodyPr wrap="square" rtlCol="0">
                    <a:spAutoFit/>
                  </a:bodyPr>
                  <a:lstStyle/>
                  <a:p>
                    <a:r>
                      <a:rPr lang="en-US" sz="2600" dirty="0" smtClean="0"/>
                      <a:t>Coagulation</a:t>
                    </a:r>
                  </a:p>
                  <a:p>
                    <a:r>
                      <a:rPr lang="en-US" sz="2600" dirty="0" smtClean="0"/>
                      <a:t>Condensation</a:t>
                    </a:r>
                  </a:p>
                  <a:p>
                    <a:endParaRPr lang="en-US" sz="26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343460" y="4210642"/>
                <a:ext cx="3942980" cy="328392"/>
              </a:xfrm>
              <a:prstGeom prst="rect">
                <a:avLst/>
              </a:prstGeom>
              <a:noFill/>
            </p:spPr>
            <p:txBody>
              <a:bodyPr wrap="square" rtlCol="0">
                <a:spAutoFit/>
              </a:bodyPr>
              <a:lstStyle/>
              <a:p>
                <a:r>
                  <a:rPr lang="en-US" sz="2400" dirty="0" smtClean="0"/>
                  <a:t>Aitken     Accumulation        Coarse</a:t>
                </a:r>
                <a:endParaRPr lang="en-US" sz="2400" dirty="0"/>
              </a:p>
            </p:txBody>
          </p:sp>
          <p:sp>
            <p:nvSpPr>
              <p:cNvPr id="58" name="TextBox 57"/>
              <p:cNvSpPr txBox="1"/>
              <p:nvPr/>
            </p:nvSpPr>
            <p:spPr>
              <a:xfrm>
                <a:off x="1235052" y="6178631"/>
                <a:ext cx="3535830" cy="328392"/>
              </a:xfrm>
              <a:prstGeom prst="rect">
                <a:avLst/>
              </a:prstGeom>
              <a:noFill/>
            </p:spPr>
            <p:txBody>
              <a:bodyPr wrap="square" rtlCol="0">
                <a:spAutoFit/>
              </a:bodyPr>
              <a:lstStyle/>
              <a:p>
                <a:pPr algn="ctr"/>
                <a:r>
                  <a:rPr lang="en-US" sz="2400" dirty="0"/>
                  <a:t> </a:t>
                </a:r>
                <a:r>
                  <a:rPr lang="en-US" sz="2400" dirty="0" smtClean="0"/>
                  <a:t>            Primary Carbon	</a:t>
                </a:r>
                <a:endParaRPr lang="en-US" sz="24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83" name="TextBox 82"/>
          <p:cNvSpPr txBox="1"/>
          <p:nvPr/>
        </p:nvSpPr>
        <p:spPr>
          <a:xfrm>
            <a:off x="12398001" y="17297400"/>
            <a:ext cx="4950475" cy="2092881"/>
          </a:xfrm>
          <a:prstGeom prst="rect">
            <a:avLst/>
          </a:prstGeom>
          <a:noFill/>
        </p:spPr>
        <p:txBody>
          <a:bodyPr wrap="square" rtlCol="0">
            <a:spAutoFit/>
          </a:bodyPr>
          <a:lstStyle/>
          <a:p>
            <a:pPr algn="just"/>
            <a:r>
              <a:rPr lang="en-US" sz="2600" dirty="0" smtClean="0"/>
              <a:t>The </a:t>
            </a:r>
            <a:r>
              <a:rPr lang="en-US" sz="2600" dirty="0"/>
              <a:t>equivalent of 8-monolayers of sulfate is needed to transfer material from the primary carbon mode (fresh) into the accumulation mode (aged</a:t>
            </a:r>
            <a:r>
              <a:rPr lang="en-US" sz="2600" dirty="0" smtClean="0"/>
              <a:t>).</a:t>
            </a:r>
          </a:p>
        </p:txBody>
      </p:sp>
      <p:sp>
        <p:nvSpPr>
          <p:cNvPr id="101" name="TextBox 100"/>
          <p:cNvSpPr txBox="1"/>
          <p:nvPr/>
        </p:nvSpPr>
        <p:spPr>
          <a:xfrm>
            <a:off x="13606462" y="20345400"/>
            <a:ext cx="6379201" cy="492443"/>
          </a:xfrm>
          <a:prstGeom prst="rect">
            <a:avLst/>
          </a:prstGeom>
          <a:noFill/>
        </p:spPr>
        <p:txBody>
          <a:bodyPr wrap="square" rtlCol="0">
            <a:spAutoFit/>
          </a:bodyPr>
          <a:lstStyle/>
          <a:p>
            <a:r>
              <a:rPr lang="en-US" sz="2600" b="1" dirty="0" smtClean="0"/>
              <a:t>monolayer depth = molecule diameter</a:t>
            </a:r>
            <a:endParaRPr lang="en-US" sz="2600" b="1" dirty="0"/>
          </a:p>
        </p:txBody>
      </p:sp>
      <p:grpSp>
        <p:nvGrpSpPr>
          <p:cNvPr id="111" name="Group 110"/>
          <p:cNvGrpSpPr/>
          <p:nvPr/>
        </p:nvGrpSpPr>
        <p:grpSpPr>
          <a:xfrm>
            <a:off x="15697200" y="17145000"/>
            <a:ext cx="5235351" cy="3178552"/>
            <a:chOff x="15697200" y="19301176"/>
            <a:chExt cx="5235351" cy="3178552"/>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a:gradFill>
                <a:gsLst>
                  <a:gs pos="0">
                    <a:schemeClr val="accent1">
                      <a:tint val="100000"/>
                      <a:shade val="100000"/>
                      <a:satMod val="130000"/>
                    </a:schemeClr>
                  </a:gs>
                  <a:gs pos="100000">
                    <a:schemeClr val="accent1">
                      <a:tint val="50000"/>
                      <a:shade val="100000"/>
                      <a:satMod val="350000"/>
                    </a:schemeClr>
                  </a:gs>
                </a:gsLst>
                <a:lin ang="162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697200" y="21587176"/>
              <a:ext cx="3450018" cy="892552"/>
            </a:xfrm>
            <a:prstGeom prst="rect">
              <a:avLst/>
            </a:prstGeom>
            <a:noFill/>
          </p:spPr>
          <p:txBody>
            <a:bodyPr wrap="square" rtlCol="0">
              <a:spAutoFit/>
            </a:bodyPr>
            <a:lstStyle/>
            <a:p>
              <a:r>
                <a:rPr lang="en-US" sz="2600" b="1" dirty="0">
                  <a:solidFill>
                    <a:srgbClr val="DE6225"/>
                  </a:solidFill>
                </a:rPr>
                <a:t>8 monolayers of sulfate </a:t>
              </a:r>
            </a:p>
          </p:txBody>
        </p:sp>
        <p:cxnSp>
          <p:nvCxnSpPr>
            <p:cNvPr id="106" name="Straight Arrow Connector 105"/>
            <p:cNvCxnSpPr>
              <a:stCxn id="96" idx="0"/>
              <a:endCxn id="102" idx="0"/>
            </p:cNvCxnSpPr>
            <p:nvPr/>
          </p:nvCxnSpPr>
          <p:spPr>
            <a:xfrm flipH="1">
              <a:off x="17422209" y="20719380"/>
              <a:ext cx="1043369" cy="867796"/>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873988" y="20490630"/>
              <a:ext cx="1503465" cy="461665"/>
            </a:xfrm>
            <a:prstGeom prst="rect">
              <a:avLst/>
            </a:prstGeom>
            <a:noFill/>
          </p:spPr>
          <p:txBody>
            <a:bodyPr wrap="square" rtlCol="0">
              <a:spAutoFit/>
            </a:bodyPr>
            <a:lstStyle/>
            <a:p>
              <a:r>
                <a:rPr lang="en-US" sz="2400" b="1" dirty="0" smtClean="0"/>
                <a:t>BC core</a:t>
              </a:r>
              <a:endParaRPr lang="en-US" sz="2400" b="1" dirty="0"/>
            </a:p>
          </p:txBody>
        </p:sp>
      </p:grpSp>
      <p:cxnSp>
        <p:nvCxnSpPr>
          <p:cNvPr id="113" name="Straight Arrow Connector 112"/>
          <p:cNvCxnSpPr>
            <a:stCxn id="115" idx="4"/>
          </p:cNvCxnSpPr>
          <p:nvPr/>
        </p:nvCxnSpPr>
        <p:spPr>
          <a:xfrm>
            <a:off x="16947352" y="14192408"/>
            <a:ext cx="2287171" cy="1326348"/>
          </a:xfrm>
          <a:prstGeom prst="straightConnector1">
            <a:avLst/>
          </a:prstGeom>
          <a:ln w="38100">
            <a:solidFill>
              <a:srgbClr val="DE6225"/>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726878" y="13106400"/>
            <a:ext cx="2440947" cy="1086008"/>
          </a:xfrm>
          <a:prstGeom prst="ellipse">
            <a:avLst/>
          </a:prstGeom>
          <a:noFill/>
          <a:ln w="38100">
            <a:solidFill>
              <a:srgbClr val="DE622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6" name="Rectangle 51"/>
          <p:cNvSpPr>
            <a:spLocks noChangeArrowheads="1"/>
          </p:cNvSpPr>
          <p:nvPr/>
        </p:nvSpPr>
        <p:spPr bwMode="auto">
          <a:xfrm>
            <a:off x="33125496" y="5181601"/>
            <a:ext cx="10058400" cy="2209520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sz="2800" b="1" dirty="0" smtClean="0">
                <a:latin typeface="Georgia" charset="0"/>
                <a:ea typeface="Georgia" charset="0"/>
                <a:cs typeface="Georgia" charset="0"/>
              </a:rPr>
              <a:t>4. </a:t>
            </a:r>
            <a:r>
              <a:rPr lang="en-US" sz="2800" b="1" dirty="0" smtClean="0">
                <a:latin typeface="Georgia" charset="0"/>
                <a:ea typeface="Georgia" charset="0"/>
                <a:cs typeface="Georgia" charset="0"/>
              </a:rPr>
              <a:t>Comparison of Annual </a:t>
            </a:r>
            <a:r>
              <a:rPr lang="en-US" sz="2800" b="1" dirty="0">
                <a:latin typeface="Georgia" charset="0"/>
                <a:ea typeface="Georgia" charset="0"/>
                <a:cs typeface="Georgia" charset="0"/>
              </a:rPr>
              <a:t>Aging Timescales from </a:t>
            </a:r>
            <a:r>
              <a:rPr lang="en-US" sz="2800" b="1" dirty="0" err="1" smtClean="0">
                <a:latin typeface="Georgia" charset="0"/>
                <a:ea typeface="Georgia" charset="0"/>
                <a:cs typeface="Georgia" charset="0"/>
              </a:rPr>
              <a:t>CAMChem</a:t>
            </a:r>
            <a:r>
              <a:rPr lang="en-US" sz="2800" b="1" dirty="0" smtClean="0">
                <a:latin typeface="Georgia" charset="0"/>
                <a:ea typeface="Georgia" charset="0"/>
                <a:cs typeface="Georgia" charset="0"/>
              </a:rPr>
              <a:t> model and </a:t>
            </a:r>
            <a:r>
              <a:rPr lang="en-US" sz="2800" b="1" dirty="0" err="1" smtClean="0">
                <a:latin typeface="Georgia" charset="0"/>
                <a:ea typeface="Georgia" charset="0"/>
                <a:cs typeface="Georgia" charset="0"/>
              </a:rPr>
              <a:t>PartMC</a:t>
            </a:r>
            <a:r>
              <a:rPr lang="en-US" sz="2800" b="1" dirty="0" smtClean="0">
                <a:latin typeface="Georgia" charset="0"/>
                <a:ea typeface="Georgia" charset="0"/>
                <a:cs typeface="Georgia" charset="0"/>
              </a:rPr>
              <a:t> Parameterization</a:t>
            </a:r>
            <a:r>
              <a:rPr lang="en-GB" sz="2800" b="1" dirty="0" smtClean="0">
                <a:latin typeface="Georgia" charset="0"/>
                <a:ea typeface="Georgia" charset="0"/>
                <a:cs typeface="Georgia" charset="0"/>
              </a:rPr>
              <a:t> </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algn="ctr" eaLnBrk="1" hangingPunct="1">
              <a:spcBef>
                <a:spcPct val="50000"/>
              </a:spcBef>
            </a:pPr>
            <a:endParaRPr lang="en-GB" altLang="en-US" sz="800" b="1" dirty="0" smtClean="0">
              <a:ea typeface="Arial" charset="0"/>
              <a:cs typeface="Arial" charset="0"/>
            </a:endParaRPr>
          </a:p>
          <a:p>
            <a:pPr algn="ctr" eaLnBrk="1" hangingPunct="1">
              <a:spcBef>
                <a:spcPct val="50000"/>
              </a:spcBef>
            </a:pPr>
            <a:r>
              <a:rPr lang="en-GB" altLang="en-US" sz="2300" b="1" dirty="0" smtClean="0">
                <a:ea typeface="Arial" charset="0"/>
                <a:cs typeface="Arial" charset="0"/>
              </a:rPr>
              <a:t>Scatter Plot of </a:t>
            </a:r>
            <a:r>
              <a:rPr lang="en-GB" altLang="en-US" sz="2300" b="1" dirty="0" err="1" smtClean="0">
                <a:ea typeface="Arial" charset="0"/>
                <a:cs typeface="Arial" charset="0"/>
              </a:rPr>
              <a:t>CAMChem</a:t>
            </a:r>
            <a:r>
              <a:rPr lang="en-GB" altLang="en-US" sz="2300" b="1" dirty="0" smtClean="0">
                <a:ea typeface="Arial" charset="0"/>
                <a:cs typeface="Arial" charset="0"/>
              </a:rPr>
              <a:t> and </a:t>
            </a:r>
            <a:r>
              <a:rPr lang="en-GB" altLang="en-US" sz="2300" b="1" dirty="0" err="1" smtClean="0">
                <a:ea typeface="Arial" charset="0"/>
                <a:cs typeface="Arial" charset="0"/>
              </a:rPr>
              <a:t>PartMC</a:t>
            </a:r>
            <a:r>
              <a:rPr lang="en-GB" altLang="en-US" sz="2300" b="1" dirty="0" smtClean="0">
                <a:ea typeface="Arial" charset="0"/>
                <a:cs typeface="Arial" charset="0"/>
              </a:rPr>
              <a:t> Aging Timescales</a:t>
            </a:r>
            <a:endParaRPr lang="en-GB" altLang="en-US" sz="2300" b="1" dirty="0">
              <a:ea typeface="Arial" charset="0"/>
              <a:cs typeface="Arial"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aphicFrame>
        <p:nvGraphicFramePr>
          <p:cNvPr id="153" name="Content Placeholder 3"/>
          <p:cNvGraphicFramePr>
            <a:graphicFrameLocks/>
          </p:cNvGraphicFramePr>
          <p:nvPr>
            <p:extLst>
              <p:ext uri="{D42A27DB-BD31-4B8C-83A1-F6EECF244321}">
                <p14:modId xmlns:p14="http://schemas.microsoft.com/office/powerpoint/2010/main" val="79169892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210359231"/>
              </p:ext>
            </p:extLst>
          </p:nvPr>
        </p:nvGraphicFramePr>
        <p:xfrm>
          <a:off x="410006" y="11343943"/>
          <a:ext cx="10562794" cy="587725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158136104"/>
              </p:ext>
            </p:extLst>
          </p:nvPr>
        </p:nvGraphicFramePr>
        <p:xfrm>
          <a:off x="838200" y="17845098"/>
          <a:ext cx="9589472" cy="6767502"/>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17" name="TextBox 16"/>
          <p:cNvSpPr txBox="1"/>
          <p:nvPr/>
        </p:nvSpPr>
        <p:spPr>
          <a:xfrm>
            <a:off x="18028714" y="15585757"/>
            <a:ext cx="2614818" cy="492443"/>
          </a:xfrm>
          <a:prstGeom prst="rect">
            <a:avLst/>
          </a:prstGeom>
          <a:noFill/>
        </p:spPr>
        <p:txBody>
          <a:bodyPr wrap="none" rtlCol="0">
            <a:spAutoFit/>
          </a:bodyPr>
          <a:lstStyle/>
          <a:p>
            <a:r>
              <a:rPr lang="en-US" sz="2600" b="1" dirty="0" smtClean="0">
                <a:solidFill>
                  <a:srgbClr val="DE6225"/>
                </a:solidFill>
              </a:rPr>
              <a:t>Aging  Process</a:t>
            </a:r>
            <a:endParaRPr lang="en-US" sz="2600" b="1" dirty="0">
              <a:solidFill>
                <a:srgbClr val="DE6225"/>
              </a:solidFill>
            </a:endParaRPr>
          </a:p>
        </p:txBody>
      </p:sp>
      <p:sp>
        <p:nvSpPr>
          <p:cNvPr id="35" name="TextBox 34"/>
          <p:cNvSpPr txBox="1"/>
          <p:nvPr/>
        </p:nvSpPr>
        <p:spPr>
          <a:xfrm>
            <a:off x="12024500" y="24536400"/>
            <a:ext cx="2925798" cy="461665"/>
          </a:xfrm>
          <a:prstGeom prst="rect">
            <a:avLst/>
          </a:prstGeom>
          <a:noFill/>
        </p:spPr>
        <p:txBody>
          <a:bodyPr wrap="square" rtlCol="0">
            <a:spAutoFit/>
          </a:bodyPr>
          <a:lstStyle/>
          <a:p>
            <a:r>
              <a:rPr lang="en-US" sz="2400" b="1" dirty="0" smtClean="0"/>
              <a:t>L8 (default)</a:t>
            </a:r>
            <a:endParaRPr lang="en-US" sz="2400" b="1" dirty="0"/>
          </a:p>
        </p:txBody>
      </p:sp>
      <p:grpSp>
        <p:nvGrpSpPr>
          <p:cNvPr id="43" name="Group 42"/>
          <p:cNvGrpSpPr/>
          <p:nvPr/>
        </p:nvGrpSpPr>
        <p:grpSpPr>
          <a:xfrm>
            <a:off x="23360565" y="25446335"/>
            <a:ext cx="9086147" cy="6252865"/>
            <a:chOff x="23428018" y="14714081"/>
            <a:chExt cx="9086147" cy="6252865"/>
          </a:xfrm>
        </p:grpSpPr>
        <p:sp>
          <p:nvSpPr>
            <p:cNvPr id="39" name="TextBox 38"/>
            <p:cNvSpPr txBox="1"/>
            <p:nvPr/>
          </p:nvSpPr>
          <p:spPr>
            <a:xfrm>
              <a:off x="23428018" y="14714081"/>
              <a:ext cx="8509004" cy="461665"/>
            </a:xfrm>
            <a:prstGeom prst="rect">
              <a:avLst/>
            </a:prstGeom>
            <a:noFill/>
          </p:spPr>
          <p:txBody>
            <a:bodyPr wrap="square" rtlCol="0">
              <a:spAutoFit/>
            </a:bodyPr>
            <a:lstStyle/>
            <a:p>
              <a:r>
                <a:rPr lang="en-US" sz="2400" b="1" dirty="0" smtClean="0"/>
                <a:t>1 monolayer (992hPa)      	    8 monolayers (992hPa)</a:t>
              </a:r>
              <a:endParaRPr lang="en-US" sz="2400" b="1" dirty="0"/>
            </a:p>
          </p:txBody>
        </p:sp>
        <p:sp>
          <p:nvSpPr>
            <p:cNvPr id="41" name="TextBox 40"/>
            <p:cNvSpPr txBox="1"/>
            <p:nvPr/>
          </p:nvSpPr>
          <p:spPr>
            <a:xfrm>
              <a:off x="26585053" y="2050528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sp>
          <p:nvSpPr>
            <p:cNvPr id="203" name="TextBox 202"/>
            <p:cNvSpPr txBox="1"/>
            <p:nvPr/>
          </p:nvSpPr>
          <p:spPr>
            <a:xfrm>
              <a:off x="31422119" y="2050166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grpSp>
      <p:grpSp>
        <p:nvGrpSpPr>
          <p:cNvPr id="24" name="Group 23"/>
          <p:cNvGrpSpPr/>
          <p:nvPr/>
        </p:nvGrpSpPr>
        <p:grpSpPr>
          <a:xfrm>
            <a:off x="22460024" y="5605848"/>
            <a:ext cx="12299460" cy="9481752"/>
            <a:chOff x="22460024" y="5605848"/>
            <a:chExt cx="12299460" cy="9481752"/>
          </a:xfrm>
        </p:grpSpPr>
        <p:sp>
          <p:nvSpPr>
            <p:cNvPr id="129" name="TextBox 128"/>
            <p:cNvSpPr txBox="1"/>
            <p:nvPr/>
          </p:nvSpPr>
          <p:spPr>
            <a:xfrm>
              <a:off x="29450827" y="12774573"/>
              <a:ext cx="3619973" cy="1569660"/>
            </a:xfrm>
            <a:prstGeom prst="rect">
              <a:avLst/>
            </a:prstGeom>
            <a:noFill/>
          </p:spPr>
          <p:txBody>
            <a:bodyPr wrap="square" rtlCol="0">
              <a:spAutoFit/>
            </a:bodyPr>
            <a:lstStyle/>
            <a:p>
              <a:r>
                <a:rPr lang="en-US" sz="2400" dirty="0" smtClean="0"/>
                <a:t>1 monolayer </a:t>
              </a:r>
            </a:p>
            <a:p>
              <a:r>
                <a:rPr lang="en-US" sz="2400" dirty="0" smtClean="0"/>
                <a:t>2 monolayers </a:t>
              </a:r>
            </a:p>
            <a:p>
              <a:r>
                <a:rPr lang="en-US" sz="2400" dirty="0" smtClean="0"/>
                <a:t>4 monolayers </a:t>
              </a:r>
              <a:endParaRPr lang="en-US" sz="2400" dirty="0"/>
            </a:p>
            <a:p>
              <a:r>
                <a:rPr lang="en-US" sz="2400" dirty="0" smtClean="0"/>
                <a:t>8 monolayers</a:t>
              </a:r>
            </a:p>
          </p:txBody>
        </p:sp>
        <p:grpSp>
          <p:nvGrpSpPr>
            <p:cNvPr id="86" name="Group 85"/>
            <p:cNvGrpSpPr/>
            <p:nvPr/>
          </p:nvGrpSpPr>
          <p:grpSpPr>
            <a:xfrm>
              <a:off x="22804919" y="12310447"/>
              <a:ext cx="4924032" cy="2777153"/>
              <a:chOff x="2086345" y="1020176"/>
              <a:chExt cx="8033456" cy="4476897"/>
            </a:xfrm>
          </p:grpSpPr>
          <p:pic>
            <p:nvPicPr>
              <p:cNvPr id="87" name="Picture 86"/>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086345" y="1020176"/>
                <a:ext cx="8033456" cy="4476897"/>
              </a:xfrm>
              <a:prstGeom prst="rect">
                <a:avLst/>
              </a:prstGeom>
            </p:spPr>
          </p:pic>
          <p:sp>
            <p:nvSpPr>
              <p:cNvPr id="88" name="Rectangle 87"/>
              <p:cNvSpPr/>
              <p:nvPr/>
            </p:nvSpPr>
            <p:spPr>
              <a:xfrm>
                <a:off x="4846720" y="3080443"/>
                <a:ext cx="444500" cy="36933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143764" y="2059438"/>
                <a:ext cx="605737" cy="40223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22801" y="2017291"/>
                <a:ext cx="321062" cy="496151"/>
              </a:xfrm>
              <a:prstGeom prst="rect">
                <a:avLst/>
              </a:prstGeom>
              <a:noFill/>
            </p:spPr>
            <p:txBody>
              <a:bodyPr wrap="square" rtlCol="0">
                <a:spAutoFit/>
              </a:bodyPr>
              <a:lstStyle/>
              <a:p>
                <a:r>
                  <a:rPr lang="en-US" sz="1400" b="1" dirty="0"/>
                  <a:t>1</a:t>
                </a:r>
              </a:p>
            </p:txBody>
          </p:sp>
        </p:grpSp>
        <p:sp>
          <p:nvSpPr>
            <p:cNvPr id="95" name="TextBox 94"/>
            <p:cNvSpPr txBox="1"/>
            <p:nvPr/>
          </p:nvSpPr>
          <p:spPr>
            <a:xfrm>
              <a:off x="26357319" y="5605848"/>
              <a:ext cx="8402165" cy="461665"/>
            </a:xfrm>
            <a:prstGeom prst="rect">
              <a:avLst/>
            </a:prstGeom>
            <a:noFill/>
          </p:spPr>
          <p:txBody>
            <a:bodyPr wrap="square" rtlCol="0">
              <a:spAutoFit/>
            </a:bodyPr>
            <a:lstStyle/>
            <a:p>
              <a:r>
                <a:rPr lang="en-US" sz="2400" b="1" dirty="0" smtClean="0"/>
                <a:t>Monthly BC Vertical Profiles</a:t>
              </a:r>
              <a:endParaRPr lang="en-US" sz="2400" b="1" dirty="0"/>
            </a:p>
          </p:txBody>
        </p:sp>
        <p:sp>
          <p:nvSpPr>
            <p:cNvPr id="37" name="TextBox 36"/>
            <p:cNvSpPr txBox="1"/>
            <p:nvPr/>
          </p:nvSpPr>
          <p:spPr>
            <a:xfrm>
              <a:off x="22804919" y="6836254"/>
              <a:ext cx="1752600" cy="461665"/>
            </a:xfrm>
            <a:prstGeom prst="rect">
              <a:avLst/>
            </a:prstGeom>
            <a:noFill/>
          </p:spPr>
          <p:txBody>
            <a:bodyPr wrap="square" rtlCol="0">
              <a:spAutoFit/>
            </a:bodyPr>
            <a:lstStyle/>
            <a:p>
              <a:r>
                <a:rPr lang="en-US" sz="2400" b="1" dirty="0" smtClean="0"/>
                <a:t>March</a:t>
              </a:r>
              <a:endParaRPr lang="en-US" sz="2400" b="1" dirty="0"/>
            </a:p>
          </p:txBody>
        </p:sp>
        <p:sp>
          <p:nvSpPr>
            <p:cNvPr id="131" name="TextBox 130"/>
            <p:cNvSpPr txBox="1"/>
            <p:nvPr/>
          </p:nvSpPr>
          <p:spPr>
            <a:xfrm>
              <a:off x="22460024" y="10127947"/>
              <a:ext cx="2015615" cy="461665"/>
            </a:xfrm>
            <a:prstGeom prst="rect">
              <a:avLst/>
            </a:prstGeom>
            <a:noFill/>
          </p:spPr>
          <p:txBody>
            <a:bodyPr wrap="square" rtlCol="0">
              <a:spAutoFit/>
            </a:bodyPr>
            <a:lstStyle/>
            <a:p>
              <a:r>
                <a:rPr lang="en-US" sz="2400" b="1" dirty="0" smtClean="0"/>
                <a:t>September</a:t>
              </a:r>
              <a:endParaRPr lang="en-US" sz="2400" b="1" dirty="0"/>
            </a:p>
          </p:txBody>
        </p:sp>
      </p:grpSp>
      <p:grpSp>
        <p:nvGrpSpPr>
          <p:cNvPr id="47" name="Group 46"/>
          <p:cNvGrpSpPr/>
          <p:nvPr/>
        </p:nvGrpSpPr>
        <p:grpSpPr>
          <a:xfrm>
            <a:off x="22409980" y="16370005"/>
            <a:ext cx="9822620" cy="7175795"/>
            <a:chOff x="22409980" y="16687800"/>
            <a:chExt cx="9822620" cy="7175795"/>
          </a:xfrm>
        </p:grpSpPr>
        <p:grpSp>
          <p:nvGrpSpPr>
            <p:cNvPr id="15" name="Group 14"/>
            <p:cNvGrpSpPr/>
            <p:nvPr/>
          </p:nvGrpSpPr>
          <p:grpSpPr>
            <a:xfrm>
              <a:off x="22409980" y="16687800"/>
              <a:ext cx="9501320" cy="7175795"/>
              <a:chOff x="25136775" y="13934954"/>
              <a:chExt cx="9501320" cy="7175795"/>
            </a:xfrm>
          </p:grpSpPr>
          <p:sp>
            <p:nvSpPr>
              <p:cNvPr id="22" name="TextBox 21"/>
              <p:cNvSpPr txBox="1"/>
              <p:nvPr/>
            </p:nvSpPr>
            <p:spPr>
              <a:xfrm>
                <a:off x="25746602" y="20279752"/>
                <a:ext cx="8634874" cy="830997"/>
              </a:xfrm>
              <a:prstGeom prst="rect">
                <a:avLst/>
              </a:prstGeom>
              <a:noFill/>
              <a:ln>
                <a:solidFill>
                  <a:srgbClr val="0070C0"/>
                </a:solidFill>
              </a:ln>
            </p:spPr>
            <p:txBody>
              <a:bodyPr wrap="square" rtlCol="0">
                <a:spAutoFit/>
              </a:bodyPr>
              <a:lstStyle/>
              <a:p>
                <a:r>
                  <a:rPr lang="en-US" sz="2400" b="1" dirty="0" smtClean="0"/>
                  <a:t>In </a:t>
                </a:r>
                <a:r>
                  <a:rPr lang="en-US" sz="2400" b="1" dirty="0"/>
                  <a:t>the Arctic: </a:t>
                </a:r>
                <a:endParaRPr lang="en-US" sz="2400" b="1" dirty="0"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28" name="Group 27"/>
              <p:cNvGrpSpPr/>
              <p:nvPr/>
            </p:nvGrpSpPr>
            <p:grpSpPr>
              <a:xfrm>
                <a:off x="25184689" y="15066842"/>
                <a:ext cx="5352182" cy="4649198"/>
                <a:chOff x="26746108" y="14882485"/>
                <a:chExt cx="5123295" cy="4649198"/>
              </a:xfrm>
            </p:grpSpPr>
            <p:pic>
              <p:nvPicPr>
                <p:cNvPr id="18" name="Picture 17"/>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6746108" y="14882485"/>
                  <a:ext cx="5123295" cy="4649198"/>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34" name="TextBox 133"/>
              <p:cNvSpPr txBox="1"/>
              <p:nvPr/>
            </p:nvSpPr>
            <p:spPr>
              <a:xfrm>
                <a:off x="25136775" y="13934954"/>
                <a:ext cx="9501320" cy="461665"/>
              </a:xfrm>
              <a:prstGeom prst="rect">
                <a:avLst/>
              </a:prstGeom>
              <a:noFill/>
            </p:spPr>
            <p:txBody>
              <a:bodyPr wrap="square" rtlCol="0">
                <a:spAutoFit/>
              </a:bodyPr>
              <a:lstStyle/>
              <a:p>
                <a:pPr algn="ctr"/>
                <a:r>
                  <a:rPr lang="en-US" sz="2400" b="1" dirty="0"/>
                  <a:t>BC </a:t>
                </a:r>
                <a:r>
                  <a:rPr lang="en-US" sz="2400" b="1" dirty="0" smtClean="0"/>
                  <a:t>Ratio in </a:t>
                </a:r>
                <a:r>
                  <a:rPr lang="en-US" sz="2400" b="1" dirty="0" err="1" smtClean="0"/>
                  <a:t>CAMChem</a:t>
                </a:r>
                <a:r>
                  <a:rPr lang="en-US" sz="2400" b="1" dirty="0" smtClean="0"/>
                  <a:t> (BC in Accumulation Mode/Total BC)</a:t>
                </a:r>
              </a:p>
            </p:txBody>
          </p:sp>
        </p:grpSp>
        <p:pic>
          <p:nvPicPr>
            <p:cNvPr id="45" name="Picture 44"/>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7113982" y="17819688"/>
              <a:ext cx="5118618" cy="4692066"/>
            </a:xfrm>
            <a:prstGeom prst="rect">
              <a:avLst/>
            </a:prstGeom>
          </p:spPr>
        </p:pic>
        <p:sp>
          <p:nvSpPr>
            <p:cNvPr id="204" name="TextBox 203"/>
            <p:cNvSpPr txBox="1"/>
            <p:nvPr/>
          </p:nvSpPr>
          <p:spPr>
            <a:xfrm>
              <a:off x="27605676" y="19244930"/>
              <a:ext cx="2167259" cy="523220"/>
            </a:xfrm>
            <a:prstGeom prst="rect">
              <a:avLst/>
            </a:prstGeom>
            <a:noFill/>
          </p:spPr>
          <p:txBody>
            <a:bodyPr wrap="square" rtlCol="0">
              <a:spAutoFit/>
            </a:bodyPr>
            <a:lstStyle/>
            <a:p>
              <a:r>
                <a:rPr lang="en-US" sz="2800" b="1" dirty="0" smtClean="0"/>
                <a:t>L1</a:t>
              </a:r>
              <a:endParaRPr lang="en-US" sz="2800" b="1" dirty="0"/>
            </a:p>
          </p:txBody>
        </p:sp>
        <p:sp>
          <p:nvSpPr>
            <p:cNvPr id="205" name="TextBox 204"/>
            <p:cNvSpPr txBox="1"/>
            <p:nvPr/>
          </p:nvSpPr>
          <p:spPr>
            <a:xfrm>
              <a:off x="27585170" y="21506399"/>
              <a:ext cx="2167259" cy="523220"/>
            </a:xfrm>
            <a:prstGeom prst="rect">
              <a:avLst/>
            </a:prstGeom>
            <a:noFill/>
          </p:spPr>
          <p:txBody>
            <a:bodyPr wrap="square" rtlCol="0">
              <a:spAutoFit/>
            </a:bodyPr>
            <a:lstStyle/>
            <a:p>
              <a:r>
                <a:rPr lang="en-US" sz="2800" b="1" smtClean="0"/>
                <a:t>L8</a:t>
              </a:r>
              <a:endParaRPr lang="en-US" sz="2800" b="1" dirty="0"/>
            </a:p>
          </p:txBody>
        </p:sp>
        <p:sp>
          <p:nvSpPr>
            <p:cNvPr id="46" name="TextBox 45"/>
            <p:cNvSpPr txBox="1"/>
            <p:nvPr/>
          </p:nvSpPr>
          <p:spPr>
            <a:xfrm>
              <a:off x="23549187" y="17253744"/>
              <a:ext cx="7576113" cy="461665"/>
            </a:xfrm>
            <a:prstGeom prst="rect">
              <a:avLst/>
            </a:prstGeom>
            <a:noFill/>
          </p:spPr>
          <p:txBody>
            <a:bodyPr wrap="none" rtlCol="0">
              <a:spAutoFit/>
            </a:bodyPr>
            <a:lstStyle/>
            <a:p>
              <a:r>
                <a:rPr lang="en-US" sz="2400" b="1" dirty="0" smtClean="0"/>
                <a:t>March (992hPa)	September (992hPa)</a:t>
              </a:r>
              <a:endParaRPr lang="en-US" sz="2400" b="1" dirty="0"/>
            </a:p>
          </p:txBody>
        </p:sp>
      </p:grpSp>
      <p:cxnSp>
        <p:nvCxnSpPr>
          <p:cNvPr id="206" name="Straight Arrow Connector 205"/>
          <p:cNvCxnSpPr>
            <a:endCxn id="22" idx="0"/>
          </p:cNvCxnSpPr>
          <p:nvPr/>
        </p:nvCxnSpPr>
        <p:spPr>
          <a:xfrm flipH="1">
            <a:off x="27337244" y="20243172"/>
            <a:ext cx="1736708"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207" name="Straight Arrow Connector 206"/>
          <p:cNvCxnSpPr>
            <a:endCxn id="22" idx="0"/>
          </p:cNvCxnSpPr>
          <p:nvPr/>
        </p:nvCxnSpPr>
        <p:spPr>
          <a:xfrm>
            <a:off x="25139882" y="20243172"/>
            <a:ext cx="2197362"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nvGrpSpPr>
          <p:cNvPr id="213" name="Group 212"/>
          <p:cNvGrpSpPr/>
          <p:nvPr/>
        </p:nvGrpSpPr>
        <p:grpSpPr>
          <a:xfrm>
            <a:off x="34172737" y="14401800"/>
            <a:ext cx="3137287" cy="2491737"/>
            <a:chOff x="5842896" y="1630112"/>
            <a:chExt cx="2351079" cy="1994177"/>
          </a:xfrm>
        </p:grpSpPr>
        <p:pic>
          <p:nvPicPr>
            <p:cNvPr id="214" name="Picture 213"/>
            <p:cNvPicPr>
              <a:picLocks noChangeAspect="1"/>
            </p:cNvPicPr>
            <p:nvPr/>
          </p:nvPicPr>
          <p:blipFill>
            <a:blip r:embed="rId27"/>
            <a:stretch>
              <a:fillRect/>
            </a:stretch>
          </p:blipFill>
          <p:spPr>
            <a:xfrm>
              <a:off x="5842896" y="1630112"/>
              <a:ext cx="2351078" cy="976602"/>
            </a:xfrm>
            <a:prstGeom prst="rect">
              <a:avLst/>
            </a:prstGeom>
          </p:spPr>
        </p:pic>
        <p:sp>
          <p:nvSpPr>
            <p:cNvPr id="215" name="Left Brace 214"/>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6" name="Left Brace 215"/>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217" name="Picture 216"/>
            <p:cNvPicPr>
              <a:picLocks noChangeAspect="1"/>
            </p:cNvPicPr>
            <p:nvPr/>
          </p:nvPicPr>
          <p:blipFill>
            <a:blip r:embed="rId28"/>
            <a:stretch>
              <a:fillRect/>
            </a:stretch>
          </p:blipFill>
          <p:spPr>
            <a:xfrm>
              <a:off x="6493441" y="2976314"/>
              <a:ext cx="455334" cy="647975"/>
            </a:xfrm>
            <a:prstGeom prst="rect">
              <a:avLst/>
            </a:prstGeom>
          </p:spPr>
        </p:pic>
        <p:pic>
          <p:nvPicPr>
            <p:cNvPr id="218" name="Picture 217"/>
            <p:cNvPicPr>
              <a:picLocks noChangeAspect="1"/>
            </p:cNvPicPr>
            <p:nvPr/>
          </p:nvPicPr>
          <p:blipFill>
            <a:blip r:embed="rId29"/>
            <a:stretch>
              <a:fillRect/>
            </a:stretch>
          </p:blipFill>
          <p:spPr>
            <a:xfrm>
              <a:off x="7606142" y="2979093"/>
              <a:ext cx="432298" cy="631819"/>
            </a:xfrm>
            <a:prstGeom prst="rect">
              <a:avLst/>
            </a:prstGeom>
          </p:spPr>
        </p:pic>
      </p:grpSp>
      <p:sp>
        <p:nvSpPr>
          <p:cNvPr id="227" name="TextBox 226"/>
          <p:cNvSpPr txBox="1"/>
          <p:nvPr/>
        </p:nvSpPr>
        <p:spPr>
          <a:xfrm>
            <a:off x="38809890" y="16272808"/>
            <a:ext cx="4321958" cy="1938992"/>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 [2]</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[2]</a:t>
            </a:r>
            <a:endParaRPr lang="en-US" altLang="zh-CN" sz="2400" dirty="0"/>
          </a:p>
        </p:txBody>
      </p:sp>
      <p:grpSp>
        <p:nvGrpSpPr>
          <p:cNvPr id="228" name="Group 227"/>
          <p:cNvGrpSpPr/>
          <p:nvPr/>
        </p:nvGrpSpPr>
        <p:grpSpPr>
          <a:xfrm>
            <a:off x="38592288" y="14706600"/>
            <a:ext cx="4795886" cy="1140477"/>
            <a:chOff x="3502192" y="1164134"/>
            <a:chExt cx="3932776" cy="994330"/>
          </a:xfrm>
        </p:grpSpPr>
        <p:graphicFrame>
          <p:nvGraphicFramePr>
            <p:cNvPr id="229" name="对象 3"/>
            <p:cNvGraphicFramePr>
              <a:graphicFrameLocks noChangeAspect="1"/>
            </p:cNvGraphicFramePr>
            <p:nvPr>
              <p:extLst>
                <p:ext uri="{D42A27DB-BD31-4B8C-83A1-F6EECF244321}">
                  <p14:modId xmlns:p14="http://schemas.microsoft.com/office/powerpoint/2010/main" val="1885475113"/>
                </p:ext>
              </p:extLst>
            </p:nvPr>
          </p:nvGraphicFramePr>
          <p:xfrm>
            <a:off x="3502192" y="1164134"/>
            <a:ext cx="3388862" cy="529509"/>
          </p:xfrm>
          <a:graphic>
            <a:graphicData uri="http://schemas.openxmlformats.org/presentationml/2006/ole">
              <mc:AlternateContent xmlns:mc="http://schemas.openxmlformats.org/markup-compatibility/2006">
                <mc:Choice xmlns:v="urn:schemas-microsoft-com:vml" Requires="v">
                  <p:oleObj spid="_x0000_s5224" name="Equation" r:id="rId30" imgW="1625600" imgH="254000" progId="Equation.DSMT4">
                    <p:embed/>
                  </p:oleObj>
                </mc:Choice>
                <mc:Fallback>
                  <p:oleObj name="Equation" r:id="rId30" imgW="1625600" imgH="254000" progId="Equation.DSMT4">
                    <p:embed/>
                    <p:pic>
                      <p:nvPicPr>
                        <p:cNvPr id="0" name=""/>
                        <p:cNvPicPr/>
                        <p:nvPr/>
                      </p:nvPicPr>
                      <p:blipFill>
                        <a:blip r:embed="rId31"/>
                        <a:stretch>
                          <a:fillRect/>
                        </a:stretch>
                      </p:blipFill>
                      <p:spPr>
                        <a:xfrm>
                          <a:off x="3502192" y="1164134"/>
                          <a:ext cx="3388862" cy="529509"/>
                        </a:xfrm>
                        <a:prstGeom prst="rect">
                          <a:avLst/>
                        </a:prstGeom>
                      </p:spPr>
                    </p:pic>
                  </p:oleObj>
                </mc:Fallback>
              </mc:AlternateContent>
            </a:graphicData>
          </a:graphic>
        </p:graphicFrame>
        <p:sp>
          <p:nvSpPr>
            <p:cNvPr id="230" name="TextBox 229"/>
            <p:cNvSpPr txBox="1"/>
            <p:nvPr/>
          </p:nvSpPr>
          <p:spPr>
            <a:xfrm>
              <a:off x="3973310" y="1809626"/>
              <a:ext cx="3461658" cy="348838"/>
            </a:xfrm>
            <a:prstGeom prst="rect">
              <a:avLst/>
            </a:prstGeom>
            <a:noFill/>
          </p:spPr>
          <p:txBody>
            <a:bodyPr wrap="square" rtlCol="0">
              <a:spAutoFit/>
            </a:bodyPr>
            <a:lstStyle/>
            <a:p>
              <a:r>
                <a:rPr lang="en-US" sz="2000" dirty="0">
                  <a:solidFill>
                    <a:srgbClr val="FF0000"/>
                  </a:solidFill>
                </a:rPr>
                <a:t>condensation     coagulation</a:t>
              </a:r>
            </a:p>
          </p:txBody>
        </p:sp>
      </p:grpSp>
      <p:sp>
        <p:nvSpPr>
          <p:cNvPr id="231" name="TextBox 230"/>
          <p:cNvSpPr txBox="1"/>
          <p:nvPr/>
        </p:nvSpPr>
        <p:spPr>
          <a:xfrm>
            <a:off x="33896270" y="16980370"/>
            <a:ext cx="4830856" cy="1200329"/>
          </a:xfrm>
          <a:prstGeom prst="rect">
            <a:avLst/>
          </a:prstGeom>
          <a:noFill/>
        </p:spPr>
        <p:txBody>
          <a:bodyPr wrap="square" rtlCol="0">
            <a:spAutoFit/>
          </a:bodyPr>
          <a:lstStyle/>
          <a:p>
            <a:r>
              <a:rPr kumimoji="1" lang="en-US" altLang="zh-CN" sz="2400" dirty="0" smtClean="0">
                <a:ea typeface="Arial" charset="0"/>
                <a:cs typeface="Arial" charset="0"/>
              </a:rPr>
              <a:t>BC aging timescale computed from model transfer </a:t>
            </a:r>
            <a:r>
              <a:rPr kumimoji="1" lang="en-US" altLang="zh-CN" sz="2400" dirty="0">
                <a:ea typeface="Arial" charset="0"/>
                <a:cs typeface="Arial" charset="0"/>
              </a:rPr>
              <a:t>r</a:t>
            </a:r>
            <a:r>
              <a:rPr kumimoji="1" lang="en-US" altLang="zh-CN" sz="2400" dirty="0" smtClean="0">
                <a:ea typeface="Arial" charset="0"/>
                <a:cs typeface="Arial" charset="0"/>
              </a:rPr>
              <a:t>ate due to </a:t>
            </a:r>
            <a:r>
              <a:rPr kumimoji="1" lang="en-US" altLang="zh-CN" sz="2400" b="1" dirty="0" smtClean="0">
                <a:ea typeface="Arial" charset="0"/>
                <a:cs typeface="Arial" charset="0"/>
              </a:rPr>
              <a:t>coagulation</a:t>
            </a:r>
            <a:r>
              <a:rPr kumimoji="1" lang="en-US" altLang="zh-CN" sz="2400" dirty="0" smtClean="0">
                <a:ea typeface="Arial" charset="0"/>
                <a:cs typeface="Arial" charset="0"/>
              </a:rPr>
              <a:t> and </a:t>
            </a:r>
            <a:r>
              <a:rPr kumimoji="1" lang="en-US" altLang="zh-CN" sz="2400" b="1" dirty="0">
                <a:ea typeface="Arial" charset="0"/>
                <a:cs typeface="Arial" charset="0"/>
              </a:rPr>
              <a:t>c</a:t>
            </a:r>
            <a:r>
              <a:rPr kumimoji="1" lang="en-US" altLang="zh-CN" sz="2400" b="1" dirty="0" smtClean="0">
                <a:ea typeface="Arial" charset="0"/>
                <a:cs typeface="Arial" charset="0"/>
              </a:rPr>
              <a:t>ondensation</a:t>
            </a:r>
            <a:r>
              <a:rPr kumimoji="1" lang="en-US" altLang="zh-CN" sz="2400" dirty="0" smtClean="0">
                <a:ea typeface="Arial" charset="0"/>
                <a:cs typeface="Arial" charset="0"/>
              </a:rPr>
              <a:t>.</a:t>
            </a:r>
            <a:endParaRPr kumimoji="1" lang="en-US" altLang="zh-CN" sz="2400" dirty="0">
              <a:ea typeface="Arial" charset="0"/>
              <a:cs typeface="Arial" charset="0"/>
            </a:endParaRPr>
          </a:p>
        </p:txBody>
      </p:sp>
      <p:sp>
        <p:nvSpPr>
          <p:cNvPr id="232" name="Rectangle 35"/>
          <p:cNvSpPr>
            <a:spLocks noChangeArrowheads="1"/>
          </p:cNvSpPr>
          <p:nvPr/>
        </p:nvSpPr>
        <p:spPr bwMode="auto">
          <a:xfrm>
            <a:off x="33139547" y="27736799"/>
            <a:ext cx="10044349" cy="4364037"/>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400" dirty="0" smtClean="0"/>
          </a:p>
          <a:p>
            <a:pPr marL="514350" indent="-514350">
              <a:buFont typeface="+mj-lt"/>
              <a:buAutoNum type="arabicPeriod"/>
            </a:pPr>
            <a:r>
              <a:rPr lang="en-US" sz="2400" dirty="0" smtClean="0"/>
              <a:t>Bond </a:t>
            </a:r>
            <a:r>
              <a:rPr lang="en-US" sz="2400" dirty="0"/>
              <a:t>T., et </a:t>
            </a:r>
            <a:r>
              <a:rPr lang="en-US" sz="2400" dirty="0" smtClean="0"/>
              <a:t>al. </a:t>
            </a:r>
            <a:r>
              <a:rPr lang="en-US" sz="2400" i="1" dirty="0" smtClean="0"/>
              <a:t>J</a:t>
            </a:r>
            <a:r>
              <a:rPr lang="en-US" sz="2400" i="1" dirty="0"/>
              <a:t>. </a:t>
            </a:r>
            <a:r>
              <a:rPr lang="en-US" sz="2400" i="1" dirty="0" err="1"/>
              <a:t>Geophys</a:t>
            </a:r>
            <a:r>
              <a:rPr lang="en-US" sz="2400" i="1" dirty="0"/>
              <a:t>. Res. Atmos</a:t>
            </a:r>
            <a:r>
              <a:rPr lang="en-US" sz="2400" dirty="0"/>
              <a:t>.,  118, 5380–5552, 2013</a:t>
            </a:r>
            <a:r>
              <a:rPr lang="en-US" sz="2400" dirty="0" smtClean="0"/>
              <a:t>.</a:t>
            </a:r>
          </a:p>
          <a:p>
            <a:pPr marL="514350" indent="-514350">
              <a:buFont typeface="+mj-lt"/>
              <a:buAutoNum type="arabicPeriod"/>
            </a:pPr>
            <a:r>
              <a:rPr lang="en-US" sz="2400" dirty="0"/>
              <a:t>Fierce, L, et al</a:t>
            </a:r>
            <a:r>
              <a:rPr lang="en-US" sz="2400" dirty="0" smtClean="0"/>
              <a:t>. Bull</a:t>
            </a:r>
            <a:r>
              <a:rPr lang="en-US" sz="2400" dirty="0"/>
              <a:t>. Amer. Meteor. Soc. doi:10.1175/BAMS-D-16-0028.1, in press</a:t>
            </a:r>
            <a:r>
              <a:rPr lang="en-US" sz="2400" dirty="0" smtClean="0"/>
              <a:t>.</a:t>
            </a:r>
          </a:p>
          <a:p>
            <a:pPr marL="514350" indent="-514350">
              <a:buFont typeface="+mj-lt"/>
              <a:buAutoNum type="arabicPeriod"/>
            </a:pPr>
            <a:r>
              <a:rPr lang="en-US" sz="2400" dirty="0" smtClean="0"/>
              <a:t>Liu</a:t>
            </a:r>
            <a:r>
              <a:rPr lang="en-US" sz="2400" dirty="0"/>
              <a:t>, X., et al. </a:t>
            </a:r>
            <a:r>
              <a:rPr lang="en-US" sz="2400" i="1" dirty="0" err="1" smtClean="0"/>
              <a:t>Geosci</a:t>
            </a:r>
            <a:r>
              <a:rPr lang="en-US" sz="2400" i="1" dirty="0"/>
              <a:t>. Model Dev</a:t>
            </a:r>
            <a:r>
              <a:rPr lang="en-US" sz="2400" dirty="0"/>
              <a:t>., 5, 709–739, 2012</a:t>
            </a:r>
            <a:r>
              <a:rPr lang="en-US" sz="2400" dirty="0" smtClean="0"/>
              <a:t>.</a:t>
            </a:r>
          </a:p>
          <a:p>
            <a:pPr marL="514350" indent="-514350">
              <a:buFont typeface="+mj-lt"/>
              <a:buAutoNum type="arabicPeriod"/>
            </a:pPr>
            <a:r>
              <a:rPr lang="en-US" sz="2400" dirty="0" err="1"/>
              <a:t>Riemer</a:t>
            </a:r>
            <a:r>
              <a:rPr lang="en-US" sz="2400" dirty="0"/>
              <a:t>, </a:t>
            </a:r>
            <a:r>
              <a:rPr lang="en-US" sz="2400" dirty="0" smtClean="0"/>
              <a:t>N et al. </a:t>
            </a:r>
            <a:r>
              <a:rPr lang="en-US" sz="2400" i="1" dirty="0"/>
              <a:t>J. Aerosol Sci</a:t>
            </a:r>
            <a:r>
              <a:rPr lang="en-US" sz="2400" dirty="0"/>
              <a:t>., 41(1):143–158, 2010. </a:t>
            </a:r>
            <a:endParaRPr lang="en-US" sz="2400" dirty="0" smtClean="0"/>
          </a:p>
          <a:p>
            <a:pPr marL="514350" indent="-514350">
              <a:buFont typeface="+mj-lt"/>
              <a:buAutoNum type="arabicPeriod"/>
            </a:pPr>
            <a:endParaRPr lang="en-US" sz="2400" dirty="0"/>
          </a:p>
          <a:p>
            <a:r>
              <a:rPr lang="en-US" sz="2400" b="1" dirty="0"/>
              <a:t>Acknowledgement:</a:t>
            </a:r>
            <a:r>
              <a:rPr lang="en-US" sz="2400" dirty="0"/>
              <a:t> This Work is funded by the Department of Energy, Los Alamos National Lab.</a:t>
            </a:r>
          </a:p>
          <a:p>
            <a:pPr marL="514350" indent="-514350">
              <a:buFont typeface="+mj-lt"/>
              <a:buAutoNum type="arabicPeriod"/>
            </a:pPr>
            <a:endParaRPr lang="en-US" sz="2400" dirty="0" smtClean="0"/>
          </a:p>
          <a:p>
            <a:pPr marL="514350" indent="-514350">
              <a:buFont typeface="+mj-lt"/>
              <a:buAutoNum type="arabicPeriod"/>
            </a:pPr>
            <a:endParaRPr lang="en-US" sz="2800" dirty="0" smtClean="0"/>
          </a:p>
          <a:p>
            <a:endParaRPr lang="en-US" sz="2800" dirty="0"/>
          </a:p>
          <a:p>
            <a:pPr eaLnBrk="1" hangingPunct="1"/>
            <a:endParaRPr lang="en-US" altLang="en-US" sz="2800" dirty="0"/>
          </a:p>
          <a:p>
            <a:pPr eaLnBrk="1" hangingPunct="1"/>
            <a:endParaRPr lang="en-US" altLang="en-US" sz="2800" dirty="0" smtClean="0"/>
          </a:p>
        </p:txBody>
      </p:sp>
      <p:pic>
        <p:nvPicPr>
          <p:cNvPr id="6" name="Picture 5"/>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33808374" y="6668251"/>
            <a:ext cx="8458974" cy="7733549"/>
          </a:xfrm>
          <a:prstGeom prst="rect">
            <a:avLst/>
          </a:prstGeom>
        </p:spPr>
      </p:pic>
      <p:grpSp>
        <p:nvGrpSpPr>
          <p:cNvPr id="209" name="Group 208"/>
          <p:cNvGrpSpPr/>
          <p:nvPr/>
        </p:nvGrpSpPr>
        <p:grpSpPr>
          <a:xfrm>
            <a:off x="35266848" y="6568965"/>
            <a:ext cx="5788539" cy="419168"/>
            <a:chOff x="24435640" y="22326600"/>
            <a:chExt cx="5891960" cy="423951"/>
          </a:xfrm>
        </p:grpSpPr>
        <p:sp>
          <p:nvSpPr>
            <p:cNvPr id="211" name="TextBox 210"/>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212" name="TextBox 211"/>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8" name="TextBox 7"/>
          <p:cNvSpPr txBox="1"/>
          <p:nvPr/>
        </p:nvSpPr>
        <p:spPr>
          <a:xfrm>
            <a:off x="40168819" y="13990336"/>
            <a:ext cx="801823" cy="461665"/>
          </a:xfrm>
          <a:prstGeom prst="rect">
            <a:avLst/>
          </a:prstGeom>
          <a:noFill/>
        </p:spPr>
        <p:txBody>
          <a:bodyPr wrap="none" rtlCol="0">
            <a:spAutoFit/>
          </a:bodyPr>
          <a:lstStyle/>
          <a:p>
            <a:r>
              <a:rPr lang="en-US" sz="2400" dirty="0" smtClean="0"/>
              <a:t>hour</a:t>
            </a:r>
            <a:endParaRPr lang="en-US" sz="2400" dirty="0"/>
          </a:p>
        </p:txBody>
      </p:sp>
      <p:pic>
        <p:nvPicPr>
          <p:cNvPr id="16" name="Picture 15"/>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13912892" y="23241001"/>
            <a:ext cx="7142171" cy="3327854"/>
          </a:xfrm>
          <a:prstGeom prst="rect">
            <a:avLst/>
          </a:prstGeom>
        </p:spPr>
      </p:pic>
      <p:grpSp>
        <p:nvGrpSpPr>
          <p:cNvPr id="128" name="Group 127"/>
          <p:cNvGrpSpPr/>
          <p:nvPr/>
        </p:nvGrpSpPr>
        <p:grpSpPr>
          <a:xfrm>
            <a:off x="14558226" y="22860000"/>
            <a:ext cx="7062209" cy="3490408"/>
            <a:chOff x="23435101" y="7351690"/>
            <a:chExt cx="7234549" cy="3695777"/>
          </a:xfrm>
        </p:grpSpPr>
        <p:sp>
          <p:nvSpPr>
            <p:cNvPr id="121" name="TextBox 120"/>
            <p:cNvSpPr txBox="1"/>
            <p:nvPr/>
          </p:nvSpPr>
          <p:spPr>
            <a:xfrm>
              <a:off x="23435101" y="7351690"/>
              <a:ext cx="6693628" cy="488828"/>
            </a:xfrm>
            <a:prstGeom prst="rect">
              <a:avLst/>
            </a:prstGeom>
            <a:noFill/>
          </p:spPr>
          <p:txBody>
            <a:bodyPr wrap="square" rtlCol="0">
              <a:spAutoFit/>
            </a:bodyPr>
            <a:lstStyle/>
            <a:p>
              <a:r>
                <a:rPr lang="en-US" sz="2400" b="1" dirty="0" smtClean="0"/>
                <a:t>Annual BC Mass Mixing Ratio (992hPa)</a:t>
              </a:r>
              <a:endParaRPr lang="en-US" sz="2400" b="1" dirty="0"/>
            </a:p>
          </p:txBody>
        </p:sp>
        <p:sp>
          <p:nvSpPr>
            <p:cNvPr id="126" name="TextBox 125"/>
            <p:cNvSpPr txBox="1"/>
            <p:nvPr/>
          </p:nvSpPr>
          <p:spPr>
            <a:xfrm>
              <a:off x="29527467" y="10623815"/>
              <a:ext cx="1142183" cy="423652"/>
            </a:xfrm>
            <a:prstGeom prst="rect">
              <a:avLst/>
            </a:prstGeom>
            <a:noFill/>
          </p:spPr>
          <p:txBody>
            <a:bodyPr wrap="square" rtlCol="0">
              <a:spAutoFit/>
            </a:bodyPr>
            <a:lstStyle/>
            <a:p>
              <a:r>
                <a:rPr lang="en-US" sz="2000" dirty="0"/>
                <a:t>n</a:t>
              </a:r>
              <a:r>
                <a:rPr lang="en-US" sz="2000" dirty="0" smtClean="0"/>
                <a:t>g/kg</a:t>
              </a:r>
              <a:endParaRPr lang="en-US" sz="2000" dirty="0"/>
            </a:p>
          </p:txBody>
        </p:sp>
      </p:grpSp>
      <p:grpSp>
        <p:nvGrpSpPr>
          <p:cNvPr id="226" name="Group 225"/>
          <p:cNvGrpSpPr/>
          <p:nvPr/>
        </p:nvGrpSpPr>
        <p:grpSpPr>
          <a:xfrm>
            <a:off x="34353500" y="18669000"/>
            <a:ext cx="7251700" cy="6883921"/>
            <a:chOff x="34353500" y="18096979"/>
            <a:chExt cx="7251700" cy="6883921"/>
          </a:xfrm>
        </p:grpSpPr>
        <p:pic>
          <p:nvPicPr>
            <p:cNvPr id="224" name="Picture 223"/>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34353500" y="18211800"/>
              <a:ext cx="7251700" cy="3619500"/>
            </a:xfrm>
            <a:prstGeom prst="rect">
              <a:avLst/>
            </a:prstGeom>
          </p:spPr>
        </p:pic>
        <p:pic>
          <p:nvPicPr>
            <p:cNvPr id="225" name="Picture 224"/>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34372243" y="21412200"/>
              <a:ext cx="7200900" cy="3568700"/>
            </a:xfrm>
            <a:prstGeom prst="rect">
              <a:avLst/>
            </a:prstGeom>
          </p:spPr>
        </p:pic>
        <p:grpSp>
          <p:nvGrpSpPr>
            <p:cNvPr id="162" name="Group 161"/>
            <p:cNvGrpSpPr/>
            <p:nvPr/>
          </p:nvGrpSpPr>
          <p:grpSpPr>
            <a:xfrm>
              <a:off x="36165918" y="18096979"/>
              <a:ext cx="5439282" cy="3688545"/>
              <a:chOff x="32853694" y="21573659"/>
              <a:chExt cx="4703649" cy="3840071"/>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68415" y="24945737"/>
                <a:ext cx="1374439" cy="467993"/>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6069047" y="2495350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
        <p:nvSpPr>
          <p:cNvPr id="36" name="TextBox 35"/>
          <p:cNvSpPr txBox="1"/>
          <p:nvPr/>
        </p:nvSpPr>
        <p:spPr>
          <a:xfrm>
            <a:off x="13017481" y="31176062"/>
            <a:ext cx="7659645" cy="461665"/>
          </a:xfrm>
          <a:prstGeom prst="rect">
            <a:avLst/>
          </a:prstGeom>
          <a:noFill/>
        </p:spPr>
        <p:txBody>
          <a:bodyPr wrap="square" rtlCol="0">
            <a:spAutoFit/>
          </a:bodyPr>
          <a:lstStyle/>
          <a:p>
            <a:r>
              <a:rPr lang="en-US" sz="2400" b="1" dirty="0" smtClean="0"/>
              <a:t>L1: 1 monolayer;  L8: 8 monolayers</a:t>
            </a:r>
            <a:endParaRPr lang="en-US" sz="2400" b="1" dirty="0"/>
          </a:p>
        </p:txBody>
      </p:sp>
      <p:sp>
        <p:nvSpPr>
          <p:cNvPr id="202" name="TextBox 201"/>
          <p:cNvSpPr txBox="1"/>
          <p:nvPr/>
        </p:nvSpPr>
        <p:spPr>
          <a:xfrm>
            <a:off x="11887200" y="28193459"/>
            <a:ext cx="3052024" cy="381541"/>
          </a:xfrm>
          <a:prstGeom prst="rect">
            <a:avLst/>
          </a:prstGeom>
          <a:noFill/>
        </p:spPr>
        <p:txBody>
          <a:bodyPr wrap="square" rtlCol="0">
            <a:spAutoFit/>
          </a:bodyPr>
          <a:lstStyle/>
          <a:p>
            <a:r>
              <a:rPr lang="en-US" sz="2400" b="1" dirty="0" smtClean="0"/>
              <a:t>(L1– L8) / L8</a:t>
            </a:r>
            <a:endParaRPr lang="en-US" sz="2400" b="1" dirty="0"/>
          </a:p>
        </p:txBody>
      </p:sp>
      <p:sp>
        <p:nvSpPr>
          <p:cNvPr id="137" name="TextBox 136"/>
          <p:cNvSpPr txBox="1"/>
          <p:nvPr/>
        </p:nvSpPr>
        <p:spPr>
          <a:xfrm>
            <a:off x="11808608" y="7162800"/>
            <a:ext cx="9984592" cy="1292662"/>
          </a:xfrm>
          <a:prstGeom prst="rect">
            <a:avLst/>
          </a:prstGeom>
          <a:noFill/>
        </p:spPr>
        <p:txBody>
          <a:bodyPr wrap="square" rtlCol="0">
            <a:spAutoFit/>
          </a:bodyPr>
          <a:lstStyle/>
          <a:p>
            <a:pPr marL="457200" indent="-457200">
              <a:buFont typeface="Arial" charset="0"/>
              <a:buChar char="•"/>
            </a:pPr>
            <a:r>
              <a:rPr kumimoji="1" lang="en-US" altLang="zh-CN" sz="2600" dirty="0" smtClean="0">
                <a:ea typeface="Arial" charset="0"/>
                <a:cs typeface="Arial" charset="0"/>
              </a:rPr>
              <a:t>Version: CESM1_2_2_CAMChem</a:t>
            </a:r>
          </a:p>
          <a:p>
            <a:pPr marL="457200" indent="-457200">
              <a:buFont typeface="Arial" charset="0"/>
              <a:buChar char="•"/>
            </a:pPr>
            <a:r>
              <a:rPr kumimoji="1" lang="en-US" altLang="zh-CN" sz="2600" dirty="0" err="1" smtClean="0">
                <a:ea typeface="Arial" charset="0"/>
                <a:cs typeface="Arial" charset="0"/>
              </a:rPr>
              <a:t>Compset</a:t>
            </a:r>
            <a:r>
              <a:rPr kumimoji="1" lang="en-US" altLang="zh-CN" sz="2600" dirty="0">
                <a:ea typeface="Arial" charset="0"/>
                <a:cs typeface="Arial" charset="0"/>
              </a:rPr>
              <a:t>: </a:t>
            </a:r>
            <a:r>
              <a:rPr kumimoji="1" lang="en-US" altLang="zh-CN" sz="2600" dirty="0" smtClean="0">
                <a:ea typeface="Arial" charset="0"/>
                <a:cs typeface="Arial" charset="0"/>
              </a:rPr>
              <a:t>MAM4 + interactive chemistry + </a:t>
            </a:r>
            <a:r>
              <a:rPr lang="en-US" altLang="zh-CN" sz="2600" dirty="0">
                <a:ea typeface="Arial" charset="0"/>
                <a:cs typeface="Arial" charset="0"/>
              </a:rPr>
              <a:t>offline meteorology</a:t>
            </a:r>
            <a:endParaRPr kumimoji="1" lang="en-US" altLang="zh-CN" sz="2600" dirty="0" smtClean="0">
              <a:ea typeface="Arial" charset="0"/>
              <a:cs typeface="Arial" charset="0"/>
            </a:endParaRPr>
          </a:p>
          <a:p>
            <a:pPr marL="457200" indent="-457200">
              <a:buFont typeface="Arial" charset="0"/>
              <a:buChar char="•"/>
            </a:pPr>
            <a:r>
              <a:rPr kumimoji="1" lang="en-US" altLang="zh-CN" sz="2600" dirty="0" smtClean="0">
                <a:ea typeface="Arial" charset="0"/>
                <a:cs typeface="Arial" charset="0"/>
              </a:rPr>
              <a:t>Time </a:t>
            </a:r>
            <a:r>
              <a:rPr kumimoji="1" lang="en-US" altLang="zh-CN" sz="2600" dirty="0">
                <a:ea typeface="Arial" charset="0"/>
                <a:cs typeface="Arial" charset="0"/>
              </a:rPr>
              <a:t>period: </a:t>
            </a:r>
            <a:r>
              <a:rPr kumimoji="1" lang="en-US" altLang="zh-CN" sz="2600" dirty="0" smtClean="0">
                <a:ea typeface="Arial" charset="0"/>
                <a:cs typeface="Arial" charset="0"/>
              </a:rPr>
              <a:t>January 2010 – December 2010</a:t>
            </a:r>
            <a:endParaRPr lang="en-US" altLang="zh-CN" sz="2600" dirty="0">
              <a:ea typeface="Arial" charset="0"/>
              <a:cs typeface="Arial" charset="0"/>
            </a:endParaRPr>
          </a:p>
        </p:txBody>
      </p:sp>
      <p:sp>
        <p:nvSpPr>
          <p:cNvPr id="139" name="TextBox 138"/>
          <p:cNvSpPr txBox="1"/>
          <p:nvPr/>
        </p:nvSpPr>
        <p:spPr>
          <a:xfrm>
            <a:off x="31746228" y="20992819"/>
            <a:ext cx="698539" cy="338554"/>
          </a:xfrm>
          <a:prstGeom prst="rect">
            <a:avLst/>
          </a:prstGeom>
          <a:noFill/>
        </p:spPr>
        <p:txBody>
          <a:bodyPr wrap="square" rtlCol="0">
            <a:spAutoFit/>
          </a:bodyPr>
          <a:lstStyle/>
          <a:p>
            <a:r>
              <a:rPr lang="en-US" sz="1600" dirty="0"/>
              <a:t>%</a:t>
            </a:r>
          </a:p>
        </p:txBody>
      </p:sp>
      <p:pic>
        <p:nvPicPr>
          <p:cNvPr id="235" name="Picture 234"/>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29118852" y="9093200"/>
            <a:ext cx="3151848" cy="2761212"/>
          </a:xfrm>
          <a:prstGeom prst="rect">
            <a:avLst/>
          </a:prstGeom>
        </p:spPr>
      </p:pic>
      <p:pic>
        <p:nvPicPr>
          <p:cNvPr id="234" name="Picture 233"/>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26605687" y="9064454"/>
            <a:ext cx="3170641" cy="2838323"/>
          </a:xfrm>
          <a:prstGeom prst="rect">
            <a:avLst/>
          </a:prstGeom>
        </p:spPr>
      </p:pic>
      <p:pic>
        <p:nvPicPr>
          <p:cNvPr id="236" name="Picture 235"/>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24127013" y="9086969"/>
            <a:ext cx="3038287" cy="2782832"/>
          </a:xfrm>
          <a:prstGeom prst="rect">
            <a:avLst/>
          </a:prstGeom>
        </p:spPr>
      </p:pic>
      <p:sp>
        <p:nvSpPr>
          <p:cNvPr id="147" name="TextBox 146"/>
          <p:cNvSpPr txBox="1"/>
          <p:nvPr/>
        </p:nvSpPr>
        <p:spPr>
          <a:xfrm>
            <a:off x="26365200" y="10837331"/>
            <a:ext cx="429776" cy="516469"/>
          </a:xfrm>
          <a:prstGeom prst="rect">
            <a:avLst/>
          </a:prstGeom>
          <a:noFill/>
        </p:spPr>
        <p:txBody>
          <a:bodyPr wrap="square" rtlCol="0">
            <a:spAutoFit/>
          </a:bodyPr>
          <a:lstStyle/>
          <a:p>
            <a:r>
              <a:rPr lang="en-US" sz="2800" b="1" dirty="0" smtClean="0"/>
              <a:t>1</a:t>
            </a:r>
            <a:endParaRPr lang="en-US" sz="2800" b="1" dirty="0"/>
          </a:p>
        </p:txBody>
      </p:sp>
      <p:sp>
        <p:nvSpPr>
          <p:cNvPr id="148" name="TextBox 147"/>
          <p:cNvSpPr txBox="1"/>
          <p:nvPr/>
        </p:nvSpPr>
        <p:spPr>
          <a:xfrm>
            <a:off x="28921819" y="10803752"/>
            <a:ext cx="429776" cy="516469"/>
          </a:xfrm>
          <a:prstGeom prst="rect">
            <a:avLst/>
          </a:prstGeom>
          <a:noFill/>
        </p:spPr>
        <p:txBody>
          <a:bodyPr wrap="square" rtlCol="0">
            <a:spAutoFit/>
          </a:bodyPr>
          <a:lstStyle/>
          <a:p>
            <a:r>
              <a:rPr lang="en-US" sz="2800" b="1" dirty="0"/>
              <a:t>2</a:t>
            </a:r>
          </a:p>
        </p:txBody>
      </p:sp>
      <p:sp>
        <p:nvSpPr>
          <p:cNvPr id="149" name="TextBox 148"/>
          <p:cNvSpPr txBox="1"/>
          <p:nvPr/>
        </p:nvSpPr>
        <p:spPr>
          <a:xfrm>
            <a:off x="31447702" y="10803762"/>
            <a:ext cx="429776" cy="516469"/>
          </a:xfrm>
          <a:prstGeom prst="rect">
            <a:avLst/>
          </a:prstGeom>
          <a:noFill/>
        </p:spPr>
        <p:txBody>
          <a:bodyPr wrap="square" rtlCol="0">
            <a:spAutoFit/>
          </a:bodyPr>
          <a:lstStyle/>
          <a:p>
            <a:r>
              <a:rPr lang="en-US" sz="2800" b="1" dirty="0"/>
              <a:t>3</a:t>
            </a:r>
          </a:p>
        </p:txBody>
      </p:sp>
      <p:pic>
        <p:nvPicPr>
          <p:cNvPr id="237" name="Picture 236"/>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29136706" y="6271205"/>
            <a:ext cx="3072241" cy="2758095"/>
          </a:xfrm>
          <a:prstGeom prst="rect">
            <a:avLst/>
          </a:prstGeom>
        </p:spPr>
      </p:pic>
      <p:pic>
        <p:nvPicPr>
          <p:cNvPr id="238" name="Picture 237"/>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26605686" y="6275616"/>
            <a:ext cx="3090334" cy="2788838"/>
          </a:xfrm>
          <a:prstGeom prst="rect">
            <a:avLst/>
          </a:prstGeom>
        </p:spPr>
      </p:pic>
      <p:pic>
        <p:nvPicPr>
          <p:cNvPr id="239" name="Picture 238"/>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24092517" y="6293063"/>
            <a:ext cx="3072784" cy="2785558"/>
          </a:xfrm>
          <a:prstGeom prst="rect">
            <a:avLst/>
          </a:prstGeom>
        </p:spPr>
      </p:pic>
      <p:sp>
        <p:nvSpPr>
          <p:cNvPr id="156" name="TextBox 155"/>
          <p:cNvSpPr txBox="1"/>
          <p:nvPr/>
        </p:nvSpPr>
        <p:spPr>
          <a:xfrm>
            <a:off x="26391729" y="8017930"/>
            <a:ext cx="429776" cy="516470"/>
          </a:xfrm>
          <a:prstGeom prst="rect">
            <a:avLst/>
          </a:prstGeom>
          <a:noFill/>
        </p:spPr>
        <p:txBody>
          <a:bodyPr wrap="square" rtlCol="0">
            <a:spAutoFit/>
          </a:bodyPr>
          <a:lstStyle/>
          <a:p>
            <a:r>
              <a:rPr lang="en-US" sz="2800" b="1" dirty="0" smtClean="0"/>
              <a:t>1</a:t>
            </a:r>
            <a:endParaRPr lang="en-US" sz="2800" b="1" dirty="0"/>
          </a:p>
        </p:txBody>
      </p:sp>
      <p:sp>
        <p:nvSpPr>
          <p:cNvPr id="157" name="TextBox 156"/>
          <p:cNvSpPr txBox="1"/>
          <p:nvPr/>
        </p:nvSpPr>
        <p:spPr>
          <a:xfrm>
            <a:off x="28980156" y="7990989"/>
            <a:ext cx="429776" cy="516470"/>
          </a:xfrm>
          <a:prstGeom prst="rect">
            <a:avLst/>
          </a:prstGeom>
          <a:noFill/>
        </p:spPr>
        <p:txBody>
          <a:bodyPr wrap="square" rtlCol="0">
            <a:spAutoFit/>
          </a:bodyPr>
          <a:lstStyle/>
          <a:p>
            <a:r>
              <a:rPr lang="en-US" sz="2800" b="1" dirty="0" smtClean="0"/>
              <a:t>2</a:t>
            </a:r>
            <a:endParaRPr lang="en-US" sz="2800" b="1" dirty="0"/>
          </a:p>
        </p:txBody>
      </p:sp>
      <p:sp>
        <p:nvSpPr>
          <p:cNvPr id="159" name="TextBox 158"/>
          <p:cNvSpPr txBox="1"/>
          <p:nvPr/>
        </p:nvSpPr>
        <p:spPr>
          <a:xfrm>
            <a:off x="31431996" y="7990989"/>
            <a:ext cx="429776" cy="516470"/>
          </a:xfrm>
          <a:prstGeom prst="rect">
            <a:avLst/>
          </a:prstGeom>
          <a:noFill/>
        </p:spPr>
        <p:txBody>
          <a:bodyPr wrap="square" rtlCol="0">
            <a:spAutoFit/>
          </a:bodyPr>
          <a:lstStyle/>
          <a:p>
            <a:r>
              <a:rPr lang="en-US" sz="2800" b="1" dirty="0"/>
              <a:t>3</a:t>
            </a:r>
          </a:p>
        </p:txBody>
      </p:sp>
      <p:sp>
        <p:nvSpPr>
          <p:cNvPr id="20" name="TextBox 19"/>
          <p:cNvSpPr txBox="1"/>
          <p:nvPr/>
        </p:nvSpPr>
        <p:spPr>
          <a:xfrm>
            <a:off x="25069800" y="7052846"/>
            <a:ext cx="301637" cy="400110"/>
          </a:xfrm>
          <a:prstGeom prst="rect">
            <a:avLst/>
          </a:prstGeom>
          <a:noFill/>
        </p:spPr>
        <p:txBody>
          <a:bodyPr wrap="square" rtlCol="0">
            <a:spAutoFit/>
          </a:bodyPr>
          <a:lstStyle/>
          <a:p>
            <a:r>
              <a:rPr lang="en-US" sz="2000" b="1" dirty="0">
                <a:solidFill>
                  <a:srgbClr val="0070C0"/>
                </a:solidFill>
              </a:rPr>
              <a:t>1</a:t>
            </a:r>
          </a:p>
        </p:txBody>
      </p:sp>
      <p:sp>
        <p:nvSpPr>
          <p:cNvPr id="135" name="TextBox 134"/>
          <p:cNvSpPr txBox="1"/>
          <p:nvPr/>
        </p:nvSpPr>
        <p:spPr>
          <a:xfrm>
            <a:off x="25301563" y="7052846"/>
            <a:ext cx="301637" cy="400110"/>
          </a:xfrm>
          <a:prstGeom prst="rect">
            <a:avLst/>
          </a:prstGeom>
          <a:noFill/>
        </p:spPr>
        <p:txBody>
          <a:bodyPr wrap="square" rtlCol="0">
            <a:spAutoFit/>
          </a:bodyPr>
          <a:lstStyle/>
          <a:p>
            <a:r>
              <a:rPr lang="en-US" sz="2000" b="1" dirty="0" smtClean="0">
                <a:solidFill>
                  <a:srgbClr val="FF0000"/>
                </a:solidFill>
              </a:rPr>
              <a:t>2</a:t>
            </a:r>
            <a:endParaRPr lang="en-US" sz="2000" b="1" dirty="0">
              <a:solidFill>
                <a:srgbClr val="FF0000"/>
              </a:solidFill>
            </a:endParaRPr>
          </a:p>
        </p:txBody>
      </p:sp>
      <p:sp>
        <p:nvSpPr>
          <p:cNvPr id="138" name="TextBox 137"/>
          <p:cNvSpPr txBox="1"/>
          <p:nvPr/>
        </p:nvSpPr>
        <p:spPr>
          <a:xfrm>
            <a:off x="25679400" y="7053202"/>
            <a:ext cx="301637" cy="400110"/>
          </a:xfrm>
          <a:prstGeom prst="rect">
            <a:avLst/>
          </a:prstGeom>
          <a:noFill/>
        </p:spPr>
        <p:txBody>
          <a:bodyPr wrap="square" rtlCol="0">
            <a:spAutoFit/>
          </a:bodyPr>
          <a:lstStyle/>
          <a:p>
            <a:r>
              <a:rPr lang="en-US" sz="2000" b="1" dirty="0" smtClean="0">
                <a:solidFill>
                  <a:schemeClr val="accent2">
                    <a:lumMod val="60000"/>
                    <a:lumOff val="40000"/>
                  </a:schemeClr>
                </a:solidFill>
              </a:rPr>
              <a:t>4</a:t>
            </a:r>
            <a:endParaRPr lang="en-US" sz="2000" b="1" dirty="0">
              <a:solidFill>
                <a:schemeClr val="accent2">
                  <a:lumMod val="60000"/>
                  <a:lumOff val="40000"/>
                </a:schemeClr>
              </a:solidFill>
            </a:endParaRPr>
          </a:p>
        </p:txBody>
      </p:sp>
      <p:sp>
        <p:nvSpPr>
          <p:cNvPr id="140" name="TextBox 139"/>
          <p:cNvSpPr txBox="1"/>
          <p:nvPr/>
        </p:nvSpPr>
        <p:spPr>
          <a:xfrm>
            <a:off x="26401408" y="7053264"/>
            <a:ext cx="301637" cy="400110"/>
          </a:xfrm>
          <a:prstGeom prst="rect">
            <a:avLst/>
          </a:prstGeom>
          <a:noFill/>
        </p:spPr>
        <p:txBody>
          <a:bodyPr wrap="square" rtlCol="0">
            <a:spAutoFit/>
          </a:bodyPr>
          <a:lstStyle/>
          <a:p>
            <a:r>
              <a:rPr lang="en-US" sz="2000" b="1" dirty="0" smtClean="0"/>
              <a:t>8</a:t>
            </a:r>
            <a:endParaRPr lang="en-US" sz="2000" b="1" dirty="0"/>
          </a:p>
        </p:txBody>
      </p:sp>
      <p:cxnSp>
        <p:nvCxnSpPr>
          <p:cNvPr id="141" name="Straight Arrow Connector 140"/>
          <p:cNvCxnSpPr>
            <a:endCxn id="144" idx="0"/>
          </p:cNvCxnSpPr>
          <p:nvPr/>
        </p:nvCxnSpPr>
        <p:spPr>
          <a:xfrm flipH="1">
            <a:off x="38196584" y="24288929"/>
            <a:ext cx="1687556" cy="131427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44" name="TextBox 143"/>
          <p:cNvSpPr txBox="1"/>
          <p:nvPr/>
        </p:nvSpPr>
        <p:spPr>
          <a:xfrm>
            <a:off x="33775830" y="25603200"/>
            <a:ext cx="8841507" cy="1200329"/>
          </a:xfrm>
          <a:prstGeom prst="rect">
            <a:avLst/>
          </a:prstGeom>
          <a:noFill/>
          <a:ln>
            <a:solidFill>
              <a:srgbClr val="0070C0"/>
            </a:solidFill>
          </a:ln>
        </p:spPr>
        <p:txBody>
          <a:bodyPr wrap="square" rtlCol="0">
            <a:spAutoFit/>
          </a:bodyPr>
          <a:lstStyle/>
          <a:p>
            <a:r>
              <a:rPr lang="en-US" sz="2400" b="1" dirty="0"/>
              <a:t>W</a:t>
            </a:r>
            <a:r>
              <a:rPr lang="en-US" sz="2400" b="1" dirty="0" smtClean="0"/>
              <a:t>hen using an 8-monolayer sulfate criterion, the aging timescales have the closest linear-regression slope to 1</a:t>
            </a:r>
            <a:r>
              <a:rPr lang="en-US" sz="2400" b="1" dirty="0"/>
              <a:t> </a:t>
            </a:r>
            <a:r>
              <a:rPr lang="en-US" sz="2400" b="1" dirty="0" smtClean="0"/>
              <a:t>and the highest R</a:t>
            </a:r>
            <a:r>
              <a:rPr lang="en-US" sz="2400" b="1" baseline="30000" dirty="0" smtClean="0"/>
              <a:t>2</a:t>
            </a:r>
            <a:r>
              <a:rPr lang="en-US" sz="2400" b="1" dirty="0" smtClean="0"/>
              <a:t> value among </a:t>
            </a:r>
            <a:r>
              <a:rPr lang="en-US" sz="2400" b="1" smtClean="0"/>
              <a:t>four sensitivity cases. </a:t>
            </a:r>
            <a:endParaRPr lang="en-US" sz="2400" b="1" dirty="0"/>
          </a:p>
        </p:txBody>
      </p:sp>
      <p:cxnSp>
        <p:nvCxnSpPr>
          <p:cNvPr id="243" name="Straight Connector 242"/>
          <p:cNvCxnSpPr/>
          <p:nvPr/>
        </p:nvCxnSpPr>
        <p:spPr>
          <a:xfrm>
            <a:off x="28691880" y="13030200"/>
            <a:ext cx="568920" cy="0"/>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28691880" y="13383126"/>
            <a:ext cx="568920" cy="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pic>
        <p:nvPicPr>
          <p:cNvPr id="244" name="Picture 243"/>
          <p:cNvPicPr>
            <a:picLocks noChangeAspect="1"/>
          </p:cNvPicPr>
          <p:nvPr/>
        </p:nvPicPr>
        <p:blipFill>
          <a:blip r:embed="rId42"/>
          <a:stretch>
            <a:fillRect/>
          </a:stretch>
        </p:blipFill>
        <p:spPr>
          <a:xfrm>
            <a:off x="40826652" y="452457"/>
            <a:ext cx="2503608" cy="3242645"/>
          </a:xfrm>
          <a:prstGeom prst="rect">
            <a:avLst/>
          </a:prstGeom>
        </p:spPr>
      </p:pic>
      <p:cxnSp>
        <p:nvCxnSpPr>
          <p:cNvPr id="151" name="Straight Connector 150"/>
          <p:cNvCxnSpPr/>
          <p:nvPr/>
        </p:nvCxnSpPr>
        <p:spPr>
          <a:xfrm>
            <a:off x="28691880" y="13744074"/>
            <a:ext cx="568920" cy="0"/>
          </a:xfrm>
          <a:prstGeom prst="line">
            <a:avLst/>
          </a:prstGeom>
          <a:ln>
            <a:solidFill>
              <a:srgbClr val="DE6225"/>
            </a:solidFill>
          </a:ln>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28691880" y="14125074"/>
            <a:ext cx="56892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914400" y="6748046"/>
            <a:ext cx="3179281" cy="338554"/>
          </a:xfrm>
          <a:prstGeom prst="rect">
            <a:avLst/>
          </a:prstGeom>
          <a:noFill/>
        </p:spPr>
        <p:txBody>
          <a:bodyPr wrap="square" rtlCol="0">
            <a:spAutoFit/>
          </a:bodyPr>
          <a:lstStyle/>
          <a:p>
            <a:r>
              <a:rPr lang="en-US" sz="1600" dirty="0" err="1" smtClean="0"/>
              <a:t>Buseck</a:t>
            </a:r>
            <a:r>
              <a:rPr lang="en-US" sz="1600" dirty="0" smtClean="0"/>
              <a:t> and </a:t>
            </a:r>
            <a:r>
              <a:rPr lang="en-US" sz="1600" dirty="0" err="1" smtClean="0"/>
              <a:t>Posfai</a:t>
            </a:r>
            <a:r>
              <a:rPr lang="en-US" sz="1600" dirty="0" smtClean="0"/>
              <a:t>, 1999</a:t>
            </a:r>
            <a:endParaRPr lang="en-US" sz="1600" dirty="0"/>
          </a:p>
        </p:txBody>
      </p:sp>
      <p:pic>
        <p:nvPicPr>
          <p:cNvPr id="12" name="Picture 11"/>
          <p:cNvPicPr>
            <a:picLocks noChangeAspect="1"/>
          </p:cNvPicPr>
          <p:nvPr/>
        </p:nvPicPr>
        <p:blipFill>
          <a:blip r:embed="rId43">
            <a:extLst>
              <a:ext uri="{28A0092B-C50C-407E-A947-70E740481C1C}">
                <a14:useLocalDpi xmlns:a14="http://schemas.microsoft.com/office/drawing/2010/main" val="0"/>
              </a:ext>
            </a:extLst>
          </a:blip>
          <a:stretch>
            <a:fillRect/>
          </a:stretch>
        </p:blipFill>
        <p:spPr>
          <a:xfrm>
            <a:off x="13821122" y="26892801"/>
            <a:ext cx="7286278" cy="3434799"/>
          </a:xfrm>
          <a:prstGeom prst="rect">
            <a:avLst/>
          </a:prstGeom>
        </p:spPr>
      </p:pic>
      <p:sp>
        <p:nvSpPr>
          <p:cNvPr id="136" name="TextBox 135"/>
          <p:cNvSpPr txBox="1"/>
          <p:nvPr/>
        </p:nvSpPr>
        <p:spPr>
          <a:xfrm>
            <a:off x="14478000" y="26517600"/>
            <a:ext cx="5767435" cy="461665"/>
          </a:xfrm>
          <a:prstGeom prst="rect">
            <a:avLst/>
          </a:prstGeom>
          <a:solidFill>
            <a:schemeClr val="bg1"/>
          </a:solidFill>
        </p:spPr>
        <p:txBody>
          <a:bodyPr wrap="square" rtlCol="0">
            <a:spAutoFit/>
          </a:bodyPr>
          <a:lstStyle/>
          <a:p>
            <a:r>
              <a:rPr lang="en-US" sz="2400" b="1" dirty="0" smtClean="0"/>
              <a:t>Relative Difference  (992hPa) </a:t>
            </a:r>
            <a:endParaRPr lang="en-US" sz="2400" b="1" dirty="0"/>
          </a:p>
        </p:txBody>
      </p:sp>
      <p:cxnSp>
        <p:nvCxnSpPr>
          <p:cNvPr id="127" name="Straight Arrow Connector 126"/>
          <p:cNvCxnSpPr>
            <a:endCxn id="132" idx="0"/>
          </p:cNvCxnSpPr>
          <p:nvPr/>
        </p:nvCxnSpPr>
        <p:spPr>
          <a:xfrm flipH="1">
            <a:off x="16395706" y="27276805"/>
            <a:ext cx="189380" cy="2898395"/>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2" name="TextBox 131"/>
          <p:cNvSpPr txBox="1"/>
          <p:nvPr/>
        </p:nvSpPr>
        <p:spPr>
          <a:xfrm>
            <a:off x="12147879" y="30175200"/>
            <a:ext cx="8495653" cy="830997"/>
          </a:xfrm>
          <a:prstGeom prst="rect">
            <a:avLst/>
          </a:prstGeom>
          <a:noFill/>
          <a:ln>
            <a:solidFill>
              <a:srgbClr val="0070C0"/>
            </a:solidFill>
          </a:ln>
        </p:spPr>
        <p:txBody>
          <a:bodyPr wrap="square" rtlCol="0">
            <a:spAutoFit/>
          </a:bodyPr>
          <a:lstStyle/>
          <a:p>
            <a:r>
              <a:rPr lang="en-US" sz="2400" b="1" dirty="0"/>
              <a:t>R</a:t>
            </a:r>
            <a:r>
              <a:rPr lang="en-US" sz="2400" b="1" dirty="0" smtClean="0"/>
              <a:t>elative differences </a:t>
            </a:r>
            <a:r>
              <a:rPr lang="en-US" sz="2400" b="1" dirty="0"/>
              <a:t>are highest </a:t>
            </a:r>
            <a:r>
              <a:rPr lang="en-US" sz="2400" b="1" dirty="0" smtClean="0"/>
              <a:t>at </a:t>
            </a:r>
            <a:r>
              <a:rPr lang="en-US" sz="2400" b="1" dirty="0"/>
              <a:t>high </a:t>
            </a:r>
            <a:r>
              <a:rPr lang="en-US" sz="2400" b="1" dirty="0" smtClean="0"/>
              <a:t>latitudes (distant from the sources).</a:t>
            </a:r>
            <a:endParaRPr lang="en-US" sz="2400" b="1" dirty="0"/>
          </a:p>
        </p:txBody>
      </p:sp>
      <p:sp>
        <p:nvSpPr>
          <p:cNvPr id="133" name="TextBox 132"/>
          <p:cNvSpPr txBox="1"/>
          <p:nvPr/>
        </p:nvSpPr>
        <p:spPr>
          <a:xfrm>
            <a:off x="20547223" y="29892545"/>
            <a:ext cx="1114974" cy="400110"/>
          </a:xfrm>
          <a:prstGeom prst="rect">
            <a:avLst/>
          </a:prstGeom>
          <a:noFill/>
        </p:spPr>
        <p:txBody>
          <a:bodyPr wrap="square" rtlCol="0">
            <a:spAutoFit/>
          </a:bodyPr>
          <a:lstStyle/>
          <a:p>
            <a:r>
              <a:rPr lang="en-US" sz="2000" smtClean="0"/>
              <a:t>%</a:t>
            </a:r>
            <a:endParaRPr lang="en-US" sz="2000" dirty="0"/>
          </a:p>
        </p:txBody>
      </p:sp>
      <p:pic>
        <p:nvPicPr>
          <p:cNvPr id="19" name="Picture 18"/>
          <p:cNvPicPr>
            <a:picLocks noChangeAspect="1"/>
          </p:cNvPicPr>
          <p:nvPr/>
        </p:nvPicPr>
        <p:blipFill>
          <a:blip r:embed="rId44">
            <a:extLst>
              <a:ext uri="{28A0092B-C50C-407E-A947-70E740481C1C}">
                <a14:useLocalDpi xmlns:a14="http://schemas.microsoft.com/office/drawing/2010/main" val="0"/>
              </a:ext>
            </a:extLst>
          </a:blip>
          <a:stretch>
            <a:fillRect/>
          </a:stretch>
        </p:blipFill>
        <p:spPr>
          <a:xfrm>
            <a:off x="27531584" y="26062965"/>
            <a:ext cx="4548616" cy="5114472"/>
          </a:xfrm>
          <a:prstGeom prst="rect">
            <a:avLst/>
          </a:prstGeom>
        </p:spPr>
      </p:pic>
      <p:pic>
        <p:nvPicPr>
          <p:cNvPr id="21" name="Picture 20"/>
          <p:cNvPicPr>
            <a:picLocks noChangeAspect="1"/>
          </p:cNvPicPr>
          <p:nvPr/>
        </p:nvPicPr>
        <p:blipFill>
          <a:blip r:embed="rId45">
            <a:extLst>
              <a:ext uri="{28A0092B-C50C-407E-A947-70E740481C1C}">
                <a14:useLocalDpi xmlns:a14="http://schemas.microsoft.com/office/drawing/2010/main" val="0"/>
              </a:ext>
            </a:extLst>
          </a:blip>
          <a:stretch>
            <a:fillRect/>
          </a:stretch>
        </p:blipFill>
        <p:spPr>
          <a:xfrm>
            <a:off x="22708685" y="26092945"/>
            <a:ext cx="4822899" cy="5059889"/>
          </a:xfrm>
          <a:prstGeom prst="rect">
            <a:avLst/>
          </a:prstGeom>
        </p:spPr>
      </p:pic>
    </p:spTree>
    <p:extLst>
      <p:ext uri="{BB962C8B-B14F-4D97-AF65-F5344CB8AC3E}">
        <p14:creationId xmlns:p14="http://schemas.microsoft.com/office/powerpoint/2010/main" val="26801055"/>
      </p:ext>
    </p:extLst>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7061</TotalTime>
  <Words>2612</Words>
  <Application>Microsoft Macintosh PowerPoint</Application>
  <PresentationFormat>Custom</PresentationFormat>
  <Paragraphs>815</Paragraphs>
  <Slides>4</Slides>
  <Notes>4</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3" baseType="lpstr">
      <vt:lpstr>Arial</vt:lpstr>
      <vt:lpstr>Arial Black</vt:lpstr>
      <vt:lpstr>Calibri</vt:lpstr>
      <vt:lpstr>Georgia</vt:lpstr>
      <vt:lpstr>ＭＳ Ｐゴシック</vt:lpstr>
      <vt:lpstr>Times New Roman</vt:lpstr>
      <vt:lpstr>黑体</vt:lpstr>
      <vt:lpstr>Office Theme</vt:lpstr>
      <vt:lpstr>Equation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Microsoft Office User</cp:lastModifiedBy>
  <cp:revision>208</cp:revision>
  <cp:lastPrinted>2009-06-18T18:06:01Z</cp:lastPrinted>
  <dcterms:created xsi:type="dcterms:W3CDTF">2017-01-08T03:06:49Z</dcterms:created>
  <dcterms:modified xsi:type="dcterms:W3CDTF">2017-01-22T04:32:44Z</dcterms:modified>
  <cp:category/>
</cp:coreProperties>
</file>